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378" r:id="rId5"/>
    <p:sldId id="379" r:id="rId6"/>
    <p:sldId id="383" r:id="rId7"/>
    <p:sldId id="380" r:id="rId8"/>
    <p:sldId id="381" r:id="rId9"/>
    <p:sldId id="382" r:id="rId10"/>
    <p:sldId id="384" r:id="rId11"/>
    <p:sldId id="385" r:id="rId12"/>
    <p:sldId id="386" r:id="rId13"/>
    <p:sldId id="3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783A6-ACCD-1741-8077-4C4442ADB312}" type="datetimeFigureOut">
              <a:rPr lang="en-US" smtClean="0"/>
              <a:t>9/23/21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17441-66DE-6641-A6CA-78836542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3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CEFC94-E6C9-C248-81DE-872EB4B0F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4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9/23/21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9/23/21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EFB4-389C-EE4C-98D8-85074F48B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532378"/>
                </a:solidFill>
              </a:rPr>
              <a:t>CTL </a:t>
            </a:r>
            <a:br>
              <a:rPr lang="en-US" dirty="0">
                <a:solidFill>
                  <a:srgbClr val="532378"/>
                </a:solidFill>
              </a:rPr>
            </a:br>
            <a:r>
              <a:rPr lang="en-US" dirty="0">
                <a:solidFill>
                  <a:srgbClr val="532378"/>
                </a:solidFill>
              </a:rPr>
              <a:t>Meet &amp; Greet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6752B-4FCE-C44F-BCCA-6956E1EAC8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Lorri J. </a:t>
            </a:r>
            <a:r>
              <a:rPr lang="en-US" dirty="0" err="1"/>
              <a:t>Santamaría</a:t>
            </a:r>
            <a:r>
              <a:rPr lang="en-US" dirty="0"/>
              <a:t>, PhD</a:t>
            </a:r>
          </a:p>
          <a:p>
            <a:r>
              <a:rPr lang="en-US" dirty="0"/>
              <a:t>Director Faculty Development &amp; Inclusive Excellence</a:t>
            </a:r>
          </a:p>
        </p:txBody>
      </p:sp>
    </p:spTree>
    <p:extLst>
      <p:ext uri="{BB962C8B-B14F-4D97-AF65-F5344CB8AC3E}">
        <p14:creationId xmlns:p14="http://schemas.microsoft.com/office/powerpoint/2010/main" val="415797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A31A-6D35-BF4D-B97C-7B8BC7A6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b="1" dirty="0">
                <a:solidFill>
                  <a:srgbClr val="7030A0"/>
                </a:solidFill>
              </a:rPr>
              <a:t>Re-working the CLU Syllabus for Inclusive Excellence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4242E-3964-244A-A4AC-3603DC5D1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 sessions beginning October 14</a:t>
            </a:r>
            <a:r>
              <a:rPr lang="en-US" b="1" baseline="30000" dirty="0"/>
              <a:t>th</a:t>
            </a:r>
          </a:p>
          <a:p>
            <a:pPr marL="0" indent="0">
              <a:buNone/>
            </a:pPr>
            <a:r>
              <a:rPr lang="en-US" b="1" baseline="30000" dirty="0"/>
              <a:t>	Complement current work of the DEI Curriculum Committee being undertaken by the Office of </a:t>
            </a:r>
          </a:p>
          <a:p>
            <a:pPr marL="0" indent="0">
              <a:buNone/>
            </a:pPr>
            <a:r>
              <a:rPr lang="en-US" b="1" baseline="30000" dirty="0"/>
              <a:t>	Educational Excellence led by Associate Provost Taiwo </a:t>
            </a:r>
            <a:r>
              <a:rPr lang="en-US" b="1" baseline="30000" dirty="0" err="1"/>
              <a:t>Ande</a:t>
            </a:r>
            <a:endParaRPr lang="en-US" b="1" baseline="30000" dirty="0"/>
          </a:p>
          <a:p>
            <a:r>
              <a:rPr lang="en-US" b="1" dirty="0"/>
              <a:t>October14</a:t>
            </a:r>
            <a:endParaRPr lang="en-US" dirty="0"/>
          </a:p>
          <a:p>
            <a:pPr lvl="0"/>
            <a:r>
              <a:rPr lang="en-US" dirty="0"/>
              <a:t>Assumptions about Prior Knowledge (hidden curricula; linguistic bias; and suggested guidelines around including resources on the syllabus) </a:t>
            </a:r>
          </a:p>
          <a:p>
            <a:pPr lvl="0"/>
            <a:r>
              <a:rPr lang="en-US" dirty="0"/>
              <a:t>Student and Instructor Expectations </a:t>
            </a:r>
          </a:p>
          <a:p>
            <a:pPr lvl="0"/>
            <a:r>
              <a:rPr lang="en-US" dirty="0"/>
              <a:t>Community Procedures for an Inclusive Classroom Environment </a:t>
            </a:r>
          </a:p>
          <a:p>
            <a:pPr marL="0" indent="0">
              <a:buNone/>
            </a:pPr>
            <a:endParaRPr lang="en-US" b="1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9E4F5-4910-9C41-BE8F-C86B92D0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Re-working the CLU Syllabus for Inclusive Excellence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07DBD-7A9B-E249-B9B6-340F61751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73614"/>
          </a:xfrm>
        </p:spPr>
        <p:txBody>
          <a:bodyPr>
            <a:normAutofit/>
          </a:bodyPr>
          <a:lstStyle/>
          <a:p>
            <a:r>
              <a:rPr lang="en-US" sz="2800" b="1" dirty="0"/>
              <a:t>October 28</a:t>
            </a:r>
            <a:endParaRPr lang="en-US" sz="2800" dirty="0"/>
          </a:p>
          <a:p>
            <a:pPr lvl="0"/>
            <a:r>
              <a:rPr lang="en-US" sz="2800" dirty="0"/>
              <a:t>Assignments and Grading </a:t>
            </a:r>
          </a:p>
          <a:p>
            <a:pPr lvl="0"/>
            <a:r>
              <a:rPr lang="en-US" sz="2800" dirty="0"/>
              <a:t>Reading List and Course Materials </a:t>
            </a:r>
          </a:p>
          <a:p>
            <a:pPr lvl="0"/>
            <a:r>
              <a:rPr lang="en-US" sz="2800" dirty="0"/>
              <a:t>Type of Assignments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2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DE2E1-F84D-9B4E-9A3C-939A27023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Re-working the CLU Syllabus for Inclusive Excellence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E9A6-E0C2-0749-9601-CACE30289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67697"/>
            <a:ext cx="10178322" cy="5370652"/>
          </a:xfrm>
        </p:spPr>
        <p:txBody>
          <a:bodyPr>
            <a:normAutofit/>
          </a:bodyPr>
          <a:lstStyle/>
          <a:p>
            <a:r>
              <a:rPr lang="en-US" b="1" dirty="0"/>
              <a:t>November 11</a:t>
            </a:r>
            <a:endParaRPr lang="en-US" dirty="0"/>
          </a:p>
          <a:p>
            <a:pPr lvl="0"/>
            <a:r>
              <a:rPr lang="en-US" dirty="0"/>
              <a:t>Academic Surveillance </a:t>
            </a:r>
          </a:p>
          <a:p>
            <a:pPr lvl="0"/>
            <a:r>
              <a:rPr lang="en-US" dirty="0"/>
              <a:t>Schedule of Assignments and Late Work </a:t>
            </a:r>
          </a:p>
          <a:p>
            <a:pPr lvl="0"/>
            <a:r>
              <a:rPr lang="en-US" dirty="0"/>
              <a:t>Fire and Sickness Policy 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b="1" dirty="0"/>
              <a:t>December 9</a:t>
            </a:r>
            <a:endParaRPr lang="en-US" dirty="0"/>
          </a:p>
          <a:p>
            <a:pPr lvl="0"/>
            <a:r>
              <a:rPr lang="en-US" dirty="0"/>
              <a:t>Technology Policy </a:t>
            </a:r>
          </a:p>
          <a:p>
            <a:pPr lvl="0"/>
            <a:r>
              <a:rPr lang="en-US" dirty="0"/>
              <a:t>Accessibility/Universal Design for Learning </a:t>
            </a:r>
          </a:p>
          <a:p>
            <a:pPr lvl="0"/>
            <a:r>
              <a:rPr lang="en-US" dirty="0"/>
              <a:t>Invitation for Feedback from Students / Co-creation (Module in development)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7BEBA-B050-E64E-AB3B-17745DAD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– Gracias – </a:t>
            </a:r>
            <a:r>
              <a:rPr lang="en-US" dirty="0" err="1"/>
              <a:t>T’sha</a:t>
            </a:r>
            <a:r>
              <a:rPr lang="en-US" dirty="0"/>
              <a:t> </a:t>
            </a:r>
            <a:r>
              <a:rPr lang="en-US" dirty="0" err="1"/>
              <a:t>Vindo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74033-71DC-CC47-B5CE-D975D04F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Dr. Lorri J. </a:t>
            </a:r>
            <a:r>
              <a:rPr lang="en-US" sz="3600" dirty="0" err="1"/>
              <a:t>Santamaría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Director Faculty Development &amp; Inclusive Excellence</a:t>
            </a:r>
          </a:p>
          <a:p>
            <a:pPr marL="0" indent="0">
              <a:buNone/>
            </a:pPr>
            <a:r>
              <a:rPr lang="en-US" sz="3600" dirty="0"/>
              <a:t>Center for Teaching </a:t>
            </a:r>
            <a:r>
              <a:rPr lang="en-US" sz="3600"/>
              <a:t>&amp; Learning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SBET 111</a:t>
            </a:r>
          </a:p>
          <a:p>
            <a:pPr marL="0" indent="0">
              <a:buNone/>
            </a:pPr>
            <a:r>
              <a:rPr lang="en-US" sz="3600" dirty="0"/>
              <a:t>x3368</a:t>
            </a:r>
          </a:p>
          <a:p>
            <a:pPr marL="0" indent="0">
              <a:buNone/>
            </a:pPr>
            <a:r>
              <a:rPr lang="en-US" sz="3600" dirty="0" err="1"/>
              <a:t>lsantamaria@callutheran.edu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656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83D4-72E1-6544-9357-CF32ED22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Welcome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1C0CD-9287-CC45-8944-D2FDA2D22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Land Acknowledgement, Grounding, + Centering</a:t>
            </a:r>
          </a:p>
          <a:p>
            <a:r>
              <a:rPr lang="en-US" sz="3600" dirty="0"/>
              <a:t>Introduction</a:t>
            </a:r>
          </a:p>
          <a:p>
            <a:r>
              <a:rPr lang="en-US" sz="3600" dirty="0"/>
              <a:t>Overview of Plans</a:t>
            </a:r>
          </a:p>
          <a:p>
            <a:r>
              <a:rPr lang="en-US" sz="3600" dirty="0"/>
              <a:t>Next Few Months</a:t>
            </a:r>
          </a:p>
          <a:p>
            <a:r>
              <a:rPr lang="en-US" sz="36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69597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A888-2D84-2B40-B53A-5BD3FCFC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7030A0"/>
                </a:solidFill>
              </a:rPr>
              <a:t>Land Acknowledgement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66D39-5467-3142-A91F-CCB999B75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Why </a:t>
            </a:r>
          </a:p>
          <a:p>
            <a:pPr lvl="1"/>
            <a:r>
              <a:rPr lang="en-US" dirty="0"/>
              <a:t>Current efforts toward a shared acknowledgement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Importance of Grounding</a:t>
            </a:r>
          </a:p>
          <a:p>
            <a:pPr lvl="1"/>
            <a:r>
              <a:rPr lang="en-US" dirty="0"/>
              <a:t>Finding balance on shaky terrain</a:t>
            </a:r>
          </a:p>
          <a:p>
            <a:pPr lvl="1"/>
            <a:r>
              <a:rPr lang="en-US" dirty="0"/>
              <a:t>Connecting to one’s own people/ cultural moral &amp; ethical compasses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Relevance of Centering</a:t>
            </a:r>
          </a:p>
          <a:p>
            <a:pPr lvl="1"/>
            <a:r>
              <a:rPr lang="en-US" dirty="0"/>
              <a:t>Attention to shared values</a:t>
            </a:r>
          </a:p>
        </p:txBody>
      </p:sp>
    </p:spTree>
    <p:extLst>
      <p:ext uri="{BB962C8B-B14F-4D97-AF65-F5344CB8AC3E}">
        <p14:creationId xmlns:p14="http://schemas.microsoft.com/office/powerpoint/2010/main" val="13780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82C3B0-241D-0644-AB8B-3C5F53ACE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0"/>
          <a:stretch/>
        </p:blipFill>
        <p:spPr>
          <a:xfrm>
            <a:off x="0" y="1"/>
            <a:ext cx="12229226" cy="4860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E2B94-B048-1B48-96DD-D00E544DBD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1"/>
          <a:stretch/>
        </p:blipFill>
        <p:spPr>
          <a:xfrm>
            <a:off x="0" y="4846177"/>
            <a:ext cx="3905696" cy="20118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59F82A-8FC7-904D-AE8A-9DD5F408EF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48"/>
          <a:stretch/>
        </p:blipFill>
        <p:spPr>
          <a:xfrm>
            <a:off x="3905696" y="4846177"/>
            <a:ext cx="2826601" cy="20118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31D36A-07D0-F742-96B5-C19A3659B4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443"/>
          <a:stretch/>
        </p:blipFill>
        <p:spPr>
          <a:xfrm>
            <a:off x="7055948" y="4860974"/>
            <a:ext cx="5136052" cy="2073976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3C8CE8A7-C9F2-9A4F-BA41-14F411F931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01297"/>
            <a:ext cx="1487053" cy="149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apture410.JPG">
            <a:extLst>
              <a:ext uri="{FF2B5EF4-FFF2-40B4-BE49-F238E27FC236}">
                <a16:creationId xmlns:a16="http://schemas.microsoft.com/office/drawing/2014/main" id="{FE44BE75-20B1-AE43-A1D7-1E8CFC958D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43"/>
            <a:ext cx="3132944" cy="11831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F4D9C9-98BC-3449-B864-87F187507ACE}"/>
              </a:ext>
            </a:extLst>
          </p:cNvPr>
          <p:cNvSpPr/>
          <p:nvPr/>
        </p:nvSpPr>
        <p:spPr>
          <a:xfrm>
            <a:off x="11107711" y="0"/>
            <a:ext cx="1121515" cy="494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5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9EFBBD-00BC-914C-A44B-A01A3A84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More about me~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39706-5750-6F42-A385-18C36DC94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1088"/>
            <a:ext cx="10178322" cy="56137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I am an </a:t>
            </a:r>
            <a:r>
              <a:rPr lang="en-US" sz="2400" b="1" i="1" dirty="0">
                <a:solidFill>
                  <a:schemeClr val="accent2"/>
                </a:solidFill>
              </a:rPr>
              <a:t>equity-oriented</a:t>
            </a:r>
            <a:r>
              <a:rPr lang="en-US" sz="2400" b="1" dirty="0"/>
              <a:t> </a:t>
            </a:r>
            <a:r>
              <a:rPr lang="en-US" sz="2400" dirty="0"/>
              <a:t>experienced twice tenured former professor of </a:t>
            </a:r>
            <a:r>
              <a:rPr lang="en-US" sz="2400" b="1" i="1" dirty="0">
                <a:solidFill>
                  <a:schemeClr val="accent2"/>
                </a:solidFill>
              </a:rPr>
              <a:t>transformational educational leadership for diversity</a:t>
            </a:r>
            <a:r>
              <a:rPr lang="en-US" sz="2400" i="1" dirty="0"/>
              <a:t> </a:t>
            </a:r>
            <a:r>
              <a:rPr lang="en-US" sz="2400" dirty="0"/>
              <a:t>with a proven track record promoting: </a:t>
            </a:r>
          </a:p>
          <a:p>
            <a:pPr lvl="1"/>
            <a:r>
              <a:rPr lang="en-US" sz="2400" b="1" i="1" dirty="0">
                <a:solidFill>
                  <a:schemeClr val="accent2"/>
                </a:solidFill>
              </a:rPr>
              <a:t>Excellence in teaching</a:t>
            </a:r>
            <a:r>
              <a:rPr lang="en-US" sz="2400" dirty="0"/>
              <a:t>, </a:t>
            </a:r>
          </a:p>
          <a:p>
            <a:pPr lvl="1"/>
            <a:r>
              <a:rPr lang="en-US" sz="2400" dirty="0"/>
              <a:t>Exemplary community </a:t>
            </a:r>
            <a:r>
              <a:rPr lang="en-US" sz="2400" b="1" i="1" dirty="0">
                <a:solidFill>
                  <a:schemeClr val="accent2"/>
                </a:solidFill>
              </a:rPr>
              <a:t>service</a:t>
            </a:r>
            <a:r>
              <a:rPr lang="en-US" sz="2400" dirty="0"/>
              <a:t>, </a:t>
            </a:r>
          </a:p>
          <a:p>
            <a:pPr lvl="1"/>
            <a:r>
              <a:rPr lang="en-US" sz="2400" dirty="0"/>
              <a:t>Highly cited </a:t>
            </a:r>
            <a:r>
              <a:rPr lang="en-US" sz="2400" b="1" i="1" dirty="0">
                <a:solidFill>
                  <a:schemeClr val="accent2"/>
                </a:solidFill>
              </a:rPr>
              <a:t>research </a:t>
            </a:r>
            <a:r>
              <a:rPr lang="en-US" sz="2400" dirty="0"/>
              <a:t>(60+ peer-reviewed publications), and </a:t>
            </a:r>
          </a:p>
          <a:p>
            <a:pPr lvl="1"/>
            <a:r>
              <a:rPr lang="en-US" sz="2400" b="1" i="1" dirty="0">
                <a:solidFill>
                  <a:schemeClr val="accent2"/>
                </a:solidFill>
              </a:rPr>
              <a:t>Evidence-based leadership practices and professional development in HE</a:t>
            </a:r>
            <a:r>
              <a:rPr lang="en-US" sz="2400" dirty="0"/>
              <a:t> in multicultural/ multilingual/ Indigenous </a:t>
            </a:r>
            <a:r>
              <a:rPr lang="en-US" sz="2400" b="1" i="1" dirty="0">
                <a:solidFill>
                  <a:schemeClr val="accent2"/>
                </a:solidFill>
              </a:rPr>
              <a:t>urban settings in the U.S. and abroad</a:t>
            </a:r>
            <a:r>
              <a:rPr lang="en-US" sz="2400" dirty="0"/>
              <a:t>. 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 algn="ctr">
              <a:buNone/>
            </a:pPr>
            <a:r>
              <a:rPr lang="en-US" sz="2400" dirty="0"/>
              <a:t>By way of </a:t>
            </a:r>
            <a:r>
              <a:rPr lang="en-US" sz="2400" b="1" i="1" dirty="0">
                <a:solidFill>
                  <a:schemeClr val="accent2"/>
                </a:solidFill>
              </a:rPr>
              <a:t>faculty advocacy, mentoring, and support</a:t>
            </a:r>
            <a:r>
              <a:rPr lang="en-US" sz="2400" dirty="0"/>
              <a:t>, I promote diversity, equity, </a:t>
            </a:r>
            <a:r>
              <a:rPr lang="en-US" sz="2400" b="1" i="1" dirty="0">
                <a:solidFill>
                  <a:schemeClr val="accent2"/>
                </a:solidFill>
              </a:rPr>
              <a:t>inclusion, and collaborative professional practice </a:t>
            </a:r>
            <a:r>
              <a:rPr lang="en-US" sz="2400" dirty="0"/>
              <a:t>in higher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55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780FE-0106-CC45-9E17-2FC543DB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My intentions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42F5D-5CE5-2544-AF73-A30D8D08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01479"/>
            <a:ext cx="10178322" cy="5370653"/>
          </a:xfrm>
        </p:spPr>
        <p:txBody>
          <a:bodyPr/>
          <a:lstStyle/>
          <a:p>
            <a:r>
              <a:rPr lang="en-US" dirty="0"/>
              <a:t>I was brought to you for my track record and the fact that I take Inclusive Excellence seriously.</a:t>
            </a:r>
          </a:p>
          <a:p>
            <a:pPr lvl="1"/>
            <a:r>
              <a:rPr lang="en-US" dirty="0"/>
              <a:t>I see endless potential, talent, and drive when I look into your faces.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feel there is no reason why we- a private Lutheran and faith-based institution should not be leading the way regionally and in the state--- regarding diversity, equity, &amp; inclusion.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am honored, humbled, and 100% committed to leading and facilitating the way, </a:t>
            </a:r>
          </a:p>
          <a:p>
            <a:pPr lvl="1"/>
            <a:r>
              <a:rPr lang="en-US" dirty="0"/>
              <a:t>and I need your commitment, shared passion, and participation. </a:t>
            </a:r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r>
              <a:rPr lang="en-US" sz="2400" b="1" dirty="0"/>
              <a:t>What are some of your motivations for co-signing these efforts?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2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4896-C71F-C74C-BAF9-BC3E73E5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What you can expect from this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3579-A3AF-D547-9D76-22DC1E6E9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57867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This Department </a:t>
            </a:r>
            <a:r>
              <a:rPr lang="en-US" sz="2400" b="1" i="1" dirty="0"/>
              <a:t>within </a:t>
            </a:r>
            <a:r>
              <a:rPr lang="en-US" sz="2400" b="1" dirty="0"/>
              <a:t>the Center for Teaching &amp; Learning is Mission Centered: </a:t>
            </a:r>
          </a:p>
          <a:p>
            <a:pPr lvl="1"/>
            <a:r>
              <a:rPr lang="en-US" sz="2400" dirty="0"/>
              <a:t>Faculty </a:t>
            </a:r>
            <a:r>
              <a:rPr lang="en-US" sz="2400" dirty="0" err="1"/>
              <a:t>Deveopment</a:t>
            </a:r>
            <a:r>
              <a:rPr lang="en-US" sz="2400" dirty="0"/>
              <a:t> &amp; </a:t>
            </a:r>
            <a:r>
              <a:rPr lang="en-US" sz="2400" dirty="0" err="1"/>
              <a:t>Incusive</a:t>
            </a:r>
            <a:r>
              <a:rPr lang="en-US" sz="2400" dirty="0"/>
              <a:t> Excellence - Delivering culturally responsive and sustaining support with Grace, ease, &amp; dignity.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400" b="1" dirty="0"/>
              <a:t>Driven by rationale:</a:t>
            </a:r>
          </a:p>
          <a:p>
            <a:pPr lvl="1"/>
            <a:r>
              <a:rPr lang="en-US" sz="2400" dirty="0"/>
              <a:t>Evidence overwhelmingly suggests there is a moral and ethical imperative for ALL educators to see where we can step in and do our parts to meet the rapidly changing needs of mid 21</a:t>
            </a:r>
            <a:r>
              <a:rPr lang="en-US" sz="2400" baseline="30000" dirty="0"/>
              <a:t>st</a:t>
            </a:r>
            <a:r>
              <a:rPr lang="en-US" sz="2400" dirty="0"/>
              <a:t> century students in our region.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84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AEEC-A875-8E4E-A9E6-28565AF4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Fac Dev + </a:t>
            </a:r>
            <a:r>
              <a:rPr lang="en-US" dirty="0" err="1">
                <a:solidFill>
                  <a:srgbClr val="7030A0"/>
                </a:solidFill>
              </a:rPr>
              <a:t>InX</a:t>
            </a:r>
            <a:r>
              <a:rPr lang="en-US" dirty="0">
                <a:solidFill>
                  <a:srgbClr val="7030A0"/>
                </a:solidFill>
              </a:rPr>
              <a:t> future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1DD99-FF60-3248-8C46-1872A631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1089"/>
            <a:ext cx="10178322" cy="535907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Faculty Development plans, programs, and supports are being designed to align with developing ART DEI standards.</a:t>
            </a:r>
          </a:p>
          <a:p>
            <a:r>
              <a:rPr lang="en-US" b="1" dirty="0"/>
              <a:t>These plans, programs, and supports are being designed to align with current Faculty DEI PD efforts.</a:t>
            </a:r>
          </a:p>
          <a:p>
            <a:pPr lvl="1"/>
            <a:r>
              <a:rPr lang="en-US" dirty="0"/>
              <a:t>HSI</a:t>
            </a:r>
          </a:p>
          <a:p>
            <a:pPr lvl="1"/>
            <a:r>
              <a:rPr lang="en-US" dirty="0"/>
              <a:t>CHESS</a:t>
            </a:r>
          </a:p>
          <a:p>
            <a:pPr lvl="1"/>
            <a:r>
              <a:rPr lang="en-US" dirty="0"/>
              <a:t>Individual School efforts</a:t>
            </a:r>
          </a:p>
          <a:p>
            <a:pPr lvl="1"/>
            <a:r>
              <a:rPr lang="en-US" dirty="0"/>
              <a:t>DEI Curriculum Committee</a:t>
            </a:r>
          </a:p>
          <a:p>
            <a:pPr lvl="1"/>
            <a:r>
              <a:rPr lang="en-US" dirty="0"/>
              <a:t>Equity &amp; </a:t>
            </a:r>
            <a:r>
              <a:rPr lang="en-US" dirty="0" err="1"/>
              <a:t>Incluson</a:t>
            </a:r>
            <a:r>
              <a:rPr lang="en-US" dirty="0"/>
              <a:t> Committee</a:t>
            </a:r>
          </a:p>
          <a:p>
            <a:endParaRPr lang="en-US" dirty="0"/>
          </a:p>
          <a:p>
            <a:r>
              <a:rPr lang="en-US" b="1" dirty="0"/>
              <a:t>Faculty Development Centered on self-assessment where-in every faculty member:</a:t>
            </a:r>
          </a:p>
          <a:p>
            <a:pPr lvl="1"/>
            <a:r>
              <a:rPr lang="en-US" dirty="0"/>
              <a:t>Locates oneself along a DEI spectrum or continuum</a:t>
            </a:r>
          </a:p>
          <a:p>
            <a:pPr lvl="1"/>
            <a:r>
              <a:rPr lang="en-US" dirty="0"/>
              <a:t>Writes/ crafts/ creates a DEI statement or declaration</a:t>
            </a:r>
          </a:p>
          <a:p>
            <a:pPr lvl="1"/>
            <a:r>
              <a:rPr lang="en-US" dirty="0"/>
              <a:t>Works on a measurable DEI PD plan that makes the most sense to them</a:t>
            </a:r>
          </a:p>
          <a:p>
            <a:pPr lvl="1"/>
            <a:r>
              <a:rPr lang="en-US" dirty="0"/>
              <a:t>Is held accountable for their movement along the continuum (as decided by academic leadership)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8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8561-29CE-C447-AEEE-486B82AB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Plan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5ED7B-9CEF-1F47-B039-F0FCE1060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07939"/>
            <a:ext cx="10178322" cy="5550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baseline="30000" dirty="0"/>
          </a:p>
          <a:p>
            <a:pPr marL="0" indent="0">
              <a:buNone/>
            </a:pPr>
            <a:r>
              <a:rPr lang="en-US" dirty="0"/>
              <a:t>Working Collaboratively with VP </a:t>
            </a:r>
            <a:r>
              <a:rPr lang="en-US" dirty="0" err="1"/>
              <a:t>Cristallea</a:t>
            </a:r>
            <a:r>
              <a:rPr lang="en-US" dirty="0"/>
              <a:t> Buchanan and Core DEI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Working collaboratively with Digital Learning- Led by Dr. </a:t>
            </a:r>
            <a:r>
              <a:rPr lang="en-US" dirty="0" err="1"/>
              <a:t>Mirwais</a:t>
            </a:r>
            <a:r>
              <a:rPr lang="en-US" dirty="0"/>
              <a:t> Azizi and team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begin to send me your specific PD needs as identified in meetings with faculty in your schools and divisions.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aim to be both responsive to local and more university-wide PD needs over the next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281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174</TotalTime>
  <Words>704</Words>
  <Application>Microsoft Macintosh PowerPoint</Application>
  <PresentationFormat>Widescreen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Badge</vt:lpstr>
      <vt:lpstr>CTL  Meet &amp; Greet</vt:lpstr>
      <vt:lpstr>Welcome All</vt:lpstr>
      <vt:lpstr>Land Acknowledgement</vt:lpstr>
      <vt:lpstr>PowerPoint Presentation</vt:lpstr>
      <vt:lpstr>More about me~</vt:lpstr>
      <vt:lpstr>My intentions</vt:lpstr>
      <vt:lpstr>What you can expect from this office</vt:lpstr>
      <vt:lpstr>Fac Dev + InX future direction</vt:lpstr>
      <vt:lpstr>Plan moving forward</vt:lpstr>
      <vt:lpstr>Re-working the CLU Syllabus for Inclusive Excellence </vt:lpstr>
      <vt:lpstr>Re-working the CLU Syllabus for Inclusive Excellence </vt:lpstr>
      <vt:lpstr>Re-working the CLU Syllabus for Inclusive Excellence </vt:lpstr>
      <vt:lpstr>Thank you – Gracias – T’sha Vindo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CTL  Meet &amp; Greet</dc:title>
  <dc:creator>Santamaria, Lorri</dc:creator>
  <cp:lastModifiedBy>Santamaria, Lorri</cp:lastModifiedBy>
  <cp:revision>2</cp:revision>
  <dcterms:created xsi:type="dcterms:W3CDTF">2021-09-23T16:16:29Z</dcterms:created>
  <dcterms:modified xsi:type="dcterms:W3CDTF">2021-09-23T19:10:36Z</dcterms:modified>
</cp:coreProperties>
</file>