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689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embeddedFontLst>
    <p:embeddedFont>
      <p:font typeface="Montserrat" panose="00000500000000000000" pitchFamily="2" charset="0"/>
      <p:regular r:id="rId13"/>
      <p:bold r:id="rId14"/>
      <p:italic r:id="rId15"/>
      <p:boldItalic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Open Sans ExtraBold" panose="020B0906030804020204" pitchFamily="34" charset="0"/>
      <p:bold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AD3418-8FA2-44F1-8088-6DB1348C1D1F}">
  <a:tblStyle styleId="{54AD3418-8FA2-44F1-8088-6DB1348C1D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74" autoAdjust="0"/>
  </p:normalViewPr>
  <p:slideViewPr>
    <p:cSldViewPr snapToGrid="0">
      <p:cViewPr varScale="1">
        <p:scale>
          <a:sx n="114" d="100"/>
          <a:sy n="114" d="100"/>
        </p:scale>
        <p:origin x="4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harlotte.edu/departments/office-research-protections-and-integrity-orpi/export-control/overview-export-controls/#:~:text=Export%20control%20laws%20and%20regulations,U.S.%20foreign%20policy%20goals%3B%20and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1d80df76d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21d80df76d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9a5e2ced9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9a5e2ced9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50" b="1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Other visa eligibility requirements:</a:t>
            </a:r>
            <a:endParaRPr sz="1350" b="1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647700" lvl="0" indent="-314325" algn="l" rtl="0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Open Sans"/>
              <a:buChar char="●"/>
            </a:pPr>
            <a:r>
              <a:rPr lang="en-US" sz="13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An exchange visitor cannot be a candidate for tenure track position.</a:t>
            </a:r>
            <a:endParaRPr sz="13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6477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Open Sans"/>
              <a:buChar char="●"/>
            </a:pPr>
            <a:r>
              <a:rPr lang="en-US" sz="13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EV's in categories 1 and 2 are not eligible for repeat participation in the same category for a period of 2 years (24 months) after the end of the program.</a:t>
            </a:r>
            <a:endParaRPr sz="13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2286000" lvl="4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Char char="○"/>
            </a:pPr>
            <a:r>
              <a:rPr lang="en-US" sz="135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Note: this rule does NOT apply to short-term scholars.</a:t>
            </a:r>
            <a:endParaRPr sz="1350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190500" marR="190500" lvl="0" indent="0" algn="ctr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rPr lang="en-US" sz="1150" b="1">
                <a:solidFill>
                  <a:schemeClr val="dk1"/>
                </a:solidFill>
                <a:highlight>
                  <a:srgbClr val="E0F1FD"/>
                </a:highlight>
                <a:latin typeface="Open Sans"/>
                <a:ea typeface="Open Sans"/>
                <a:cs typeface="Open Sans"/>
                <a:sym typeface="Open Sans"/>
              </a:rPr>
              <a:t>( </a:t>
            </a:r>
            <a:r>
              <a:rPr lang="en-US" sz="1450" b="1">
                <a:solidFill>
                  <a:schemeClr val="dk1"/>
                </a:solidFill>
                <a:highlight>
                  <a:srgbClr val="E0F1FD"/>
                </a:highlight>
                <a:latin typeface="Open Sans"/>
                <a:ea typeface="Open Sans"/>
                <a:cs typeface="Open Sans"/>
                <a:sym typeface="Open Sans"/>
              </a:rPr>
              <a:t>*</a:t>
            </a:r>
            <a:r>
              <a:rPr lang="en-US" sz="1150" b="1">
                <a:solidFill>
                  <a:schemeClr val="dk1"/>
                </a:solidFill>
                <a:highlight>
                  <a:srgbClr val="E0F1FD"/>
                </a:highlight>
                <a:latin typeface="Open Sans"/>
                <a:ea typeface="Open Sans"/>
                <a:cs typeface="Open Sans"/>
                <a:sym typeface="Open Sans"/>
              </a:rPr>
              <a:t> )Although the maximum time is 5 years,</a:t>
            </a:r>
            <a:r>
              <a:rPr lang="en-US" sz="1150">
                <a:solidFill>
                  <a:schemeClr val="dk1"/>
                </a:solidFill>
                <a:highlight>
                  <a:srgbClr val="E0F1FD"/>
                </a:highlight>
                <a:latin typeface="Open Sans"/>
                <a:ea typeface="Open Sans"/>
                <a:cs typeface="Open Sans"/>
                <a:sym typeface="Open Sans"/>
              </a:rPr>
              <a:t> we may recommend initially one year with the possibility of extension. Evidence of financial support must reflect the entire duration of program at time of initial application.</a:t>
            </a:r>
            <a:endParaRPr sz="1150">
              <a:solidFill>
                <a:schemeClr val="dk1"/>
              </a:solidFill>
              <a:highlight>
                <a:srgbClr val="E0F1FD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9a5e2ced9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9a5e2ced9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57ff6c76e2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export control?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https://research.charlotte.edu/departments/office-research-protections-and-integrity-orpi/export-control/overview-export-controls/#:~:text=Export%20control%20laws%20and%20regulations,U.S.%20foreign%20policy%20goals%3B%20and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  Support Determined</a:t>
            </a:r>
            <a:endParaRPr dirty="0"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1.	The faculty member interested in hosting a VS must first obtain support from the appropriate academic department chair/program director as the Sponsoring Department (SD) endorsement.</a:t>
            </a:r>
            <a:endParaRPr dirty="0"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	The Sponsoring Department (SD) submits the Intent to Petition for a VS for approval by the appropriate academic chair/dean with subsequent sign-off/approval by the Provost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 </a:t>
            </a:r>
            <a:r>
              <a:rPr lang="en-US" dirty="0">
                <a:solidFill>
                  <a:schemeClr val="dk1"/>
                </a:solidFill>
              </a:rPr>
              <a:t>The SD must request export control certification prior to completing the J1 Sponsorship Request form.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3. Once the certification of export control is obtained and the documents and sponsorship form are submitted, the petition to issue the form DS-2019 process commences.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4. OISS processes form DS-2019: After ALL the required documentation has been received, OISS issues a DS-2019 form within 7 business days. The DS-2019 is then emailed to the J-1 Visiting Scholar for J-1 visa application abroad.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5. At this stage, OISS will be communicating both VS and SD Pre-arrival and Arrival information: </a:t>
            </a:r>
            <a:endParaRPr dirty="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5.1 Acquiring J-1 Visa/Status: The prospective J-1 Visiting Scholar applies for a visa at the U.S. Embassy/Consulate abroad. </a:t>
            </a: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 Visa        Appointment Wait Times for more information.</a:t>
            </a:r>
            <a:endParaRPr dirty="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5.2 EV Arrival Requirements:</a:t>
            </a: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1)	VS enters in J-1 status (after having obtained J-1 visa at U.S. Embassy/Consulate abroad - if applicable)     </a:t>
            </a: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2)	VS checks-in with OISS for SEVIS validation and J-1 orientation, and reports to the sponsorship department immediately upon arrival      </a:t>
            </a: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3)	VS meets with HR to begin the HR check-in process – if applicable</a:t>
            </a:r>
            <a:endParaRPr dirty="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6. OISS Validates VS’s J1 status: OISS provides check-in and orientation information. Collects check-in documents, including health insurance. Updates VS’s arrival information and address in SEVIS. Validates the VS and notifies the U.S. Department of Homeland Security through SEVIS.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9" name="Google Shape;459;g257ff6c76e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1d80df76de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21d80df76de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1d80df76de_0_9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g21d80df76de_0_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57ff6c76e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g257ff6c76e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88670" y="3016916"/>
            <a:ext cx="9144000" cy="11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  <a:defRPr sz="4400" b="1" i="0">
                <a:solidFill>
                  <a:srgbClr val="3B236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2"/>
          <p:cNvSpPr>
            <a:spLocks noGrp="1"/>
          </p:cNvSpPr>
          <p:nvPr>
            <p:ph type="pic" idx="2"/>
          </p:nvPr>
        </p:nvSpPr>
        <p:spPr>
          <a:xfrm>
            <a:off x="7872714" y="-1214388"/>
            <a:ext cx="9144000" cy="9634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19150" y="2548921"/>
            <a:ext cx="52578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1400"/>
              <a:buNone/>
              <a:defRPr sz="14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819150" y="4205620"/>
            <a:ext cx="527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1600"/>
              <a:buNone/>
              <a:defRPr sz="16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>
            <a:spLocks noGrp="1"/>
          </p:cNvSpPr>
          <p:nvPr>
            <p:ph type="pic" idx="4"/>
          </p:nvPr>
        </p:nvSpPr>
        <p:spPr>
          <a:xfrm>
            <a:off x="838200" y="6156960"/>
            <a:ext cx="2743200" cy="56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 Impact Horizontal">
  <p:cSld name="High Impact Horizontal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/>
          <p:nvPr/>
        </p:nvSpPr>
        <p:spPr>
          <a:xfrm>
            <a:off x="0" y="939800"/>
            <a:ext cx="12192000" cy="24129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" name="Google Shape;132;p11"/>
          <p:cNvSpPr>
            <a:spLocks noGrp="1"/>
          </p:cNvSpPr>
          <p:nvPr>
            <p:ph type="pic" idx="2"/>
          </p:nvPr>
        </p:nvSpPr>
        <p:spPr>
          <a:xfrm>
            <a:off x="-1" y="1244600"/>
            <a:ext cx="12264900" cy="20955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33" name="Google Shape;133;p11"/>
          <p:cNvCxnSpPr/>
          <p:nvPr/>
        </p:nvCxnSpPr>
        <p:spPr>
          <a:xfrm>
            <a:off x="0" y="622300"/>
            <a:ext cx="98043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4" name="Google Shape;134;p11"/>
          <p:cNvSpPr txBox="1">
            <a:spLocks noGrp="1"/>
          </p:cNvSpPr>
          <p:nvPr>
            <p:ph type="title"/>
          </p:nvPr>
        </p:nvSpPr>
        <p:spPr>
          <a:xfrm>
            <a:off x="203200" y="3670299"/>
            <a:ext cx="5676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  <a:defRPr sz="4400" b="1" i="0">
                <a:solidFill>
                  <a:srgbClr val="3B236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1"/>
          <p:cNvSpPr txBox="1">
            <a:spLocks noGrp="1"/>
          </p:cNvSpPr>
          <p:nvPr>
            <p:ph type="body" idx="1"/>
          </p:nvPr>
        </p:nvSpPr>
        <p:spPr>
          <a:xfrm>
            <a:off x="5664200" y="3670299"/>
            <a:ext cx="4634700" cy="21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6" name="Google Shape;136;p11"/>
          <p:cNvSpPr>
            <a:spLocks noGrp="1"/>
          </p:cNvSpPr>
          <p:nvPr>
            <p:ph type="pic" idx="3"/>
          </p:nvPr>
        </p:nvSpPr>
        <p:spPr>
          <a:xfrm>
            <a:off x="9448800" y="6256654"/>
            <a:ext cx="2743200" cy="56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isher">
  <p:cSld name="Finisher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Google Shape;141;p12"/>
          <p:cNvSpPr txBox="1"/>
          <p:nvPr/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4/19/2023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2"/>
          <p:cNvSpPr txBox="1"/>
          <p:nvPr/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12"/>
          <p:cNvSpPr txBox="1">
            <a:spLocks noGrp="1"/>
          </p:cNvSpPr>
          <p:nvPr>
            <p:ph type="title"/>
          </p:nvPr>
        </p:nvSpPr>
        <p:spPr>
          <a:xfrm>
            <a:off x="3401406" y="980132"/>
            <a:ext cx="53892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2"/>
          <p:cNvSpPr txBox="1">
            <a:spLocks noGrp="1"/>
          </p:cNvSpPr>
          <p:nvPr>
            <p:ph type="body" idx="1"/>
          </p:nvPr>
        </p:nvSpPr>
        <p:spPr>
          <a:xfrm>
            <a:off x="2573177" y="1919857"/>
            <a:ext cx="7045500" cy="3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6" name="Google Shape;146;p12"/>
          <p:cNvCxnSpPr/>
          <p:nvPr/>
        </p:nvCxnSpPr>
        <p:spPr>
          <a:xfrm>
            <a:off x="2663252" y="5501390"/>
            <a:ext cx="6865500" cy="0"/>
          </a:xfrm>
          <a:prstGeom prst="straightConnector1">
            <a:avLst/>
          </a:prstGeom>
          <a:noFill/>
          <a:ln w="508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7" name="Google Shape;147;p12"/>
          <p:cNvSpPr>
            <a:spLocks noGrp="1"/>
          </p:cNvSpPr>
          <p:nvPr>
            <p:ph type="pic" idx="3"/>
          </p:nvPr>
        </p:nvSpPr>
        <p:spPr>
          <a:xfrm>
            <a:off x="9321800" y="6167120"/>
            <a:ext cx="2743200" cy="56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4" name="Google Shape;174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6" name="Google Shape;176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8" name="Google Shape;188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9" name="Google Shape;18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0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the Team">
  <p:cSld name="Meet the Team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-1" y="0"/>
            <a:ext cx="3852000" cy="68580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3"/>
          <p:cNvSpPr>
            <a:spLocks noGrp="1"/>
          </p:cNvSpPr>
          <p:nvPr>
            <p:ph type="pic" idx="2"/>
          </p:nvPr>
        </p:nvSpPr>
        <p:spPr>
          <a:xfrm>
            <a:off x="9456796" y="1555751"/>
            <a:ext cx="2244000" cy="28005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4269675" y="4585621"/>
            <a:ext cx="22440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  <a:defRPr sz="2200">
                <a:solidFill>
                  <a:srgbClr val="3C22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3"/>
          </p:nvPr>
        </p:nvSpPr>
        <p:spPr>
          <a:xfrm>
            <a:off x="4260599" y="5045502"/>
            <a:ext cx="22440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239708" y="1947924"/>
            <a:ext cx="34665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pen Sans ExtraBold"/>
              <a:buNone/>
              <a:defRPr sz="72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>
            <a:spLocks noGrp="1"/>
          </p:cNvSpPr>
          <p:nvPr>
            <p:ph type="pic" idx="4"/>
          </p:nvPr>
        </p:nvSpPr>
        <p:spPr>
          <a:xfrm>
            <a:off x="6863235" y="1555751"/>
            <a:ext cx="2244000" cy="28005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3"/>
          <p:cNvSpPr>
            <a:spLocks noGrp="1"/>
          </p:cNvSpPr>
          <p:nvPr>
            <p:ph type="pic" idx="5"/>
          </p:nvPr>
        </p:nvSpPr>
        <p:spPr>
          <a:xfrm>
            <a:off x="4269674" y="1555751"/>
            <a:ext cx="2244000" cy="28005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3"/>
          <p:cNvSpPr txBox="1">
            <a:spLocks noGrp="1"/>
          </p:cNvSpPr>
          <p:nvPr>
            <p:ph type="body" idx="6"/>
          </p:nvPr>
        </p:nvSpPr>
        <p:spPr>
          <a:xfrm>
            <a:off x="6863235" y="4585621"/>
            <a:ext cx="22440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  <a:defRPr sz="2200">
                <a:solidFill>
                  <a:srgbClr val="3C22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7"/>
          </p:nvPr>
        </p:nvSpPr>
        <p:spPr>
          <a:xfrm>
            <a:off x="6854159" y="5045502"/>
            <a:ext cx="22440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body" idx="8"/>
          </p:nvPr>
        </p:nvSpPr>
        <p:spPr>
          <a:xfrm>
            <a:off x="9465871" y="4585621"/>
            <a:ext cx="22440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  <a:defRPr sz="2200">
                <a:solidFill>
                  <a:srgbClr val="3C22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body" idx="9"/>
          </p:nvPr>
        </p:nvSpPr>
        <p:spPr>
          <a:xfrm>
            <a:off x="9456795" y="5045502"/>
            <a:ext cx="22440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5" name="Google Shape;35;p3"/>
          <p:cNvCxnSpPr/>
          <p:nvPr/>
        </p:nvCxnSpPr>
        <p:spPr>
          <a:xfrm>
            <a:off x="255136" y="4356315"/>
            <a:ext cx="33417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" name="Google Shape;36;p3"/>
          <p:cNvSpPr>
            <a:spLocks noGrp="1"/>
          </p:cNvSpPr>
          <p:nvPr>
            <p:ph type="pic" idx="13"/>
          </p:nvPr>
        </p:nvSpPr>
        <p:spPr>
          <a:xfrm>
            <a:off x="9321800" y="6167120"/>
            <a:ext cx="2743200" cy="56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1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>
            <a:spLocks noGrp="1"/>
          </p:cNvSpPr>
          <p:nvPr>
            <p:ph type="pic" idx="2"/>
          </p:nvPr>
        </p:nvSpPr>
        <p:spPr>
          <a:xfrm>
            <a:off x="9321800" y="6167120"/>
            <a:ext cx="2743200" cy="564600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23"/>
          <p:cNvSpPr/>
          <p:nvPr/>
        </p:nvSpPr>
        <p:spPr>
          <a:xfrm>
            <a:off x="4409954" y="0"/>
            <a:ext cx="7782000" cy="6858000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3"/>
          <p:cNvSpPr/>
          <p:nvPr/>
        </p:nvSpPr>
        <p:spPr>
          <a:xfrm>
            <a:off x="752355" y="439838"/>
            <a:ext cx="10127700" cy="614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3"/>
          <p:cNvSpPr>
            <a:spLocks noGrp="1"/>
          </p:cNvSpPr>
          <p:nvPr>
            <p:ph type="pic" idx="3"/>
          </p:nvPr>
        </p:nvSpPr>
        <p:spPr>
          <a:xfrm>
            <a:off x="7656974" y="5561984"/>
            <a:ext cx="2743200" cy="564600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23"/>
          <p:cNvSpPr>
            <a:spLocks noGrp="1"/>
          </p:cNvSpPr>
          <p:nvPr>
            <p:ph type="pic" idx="4"/>
          </p:nvPr>
        </p:nvSpPr>
        <p:spPr>
          <a:xfrm>
            <a:off x="631825" y="752475"/>
            <a:ext cx="9937800" cy="5513400"/>
          </a:xfrm>
          <a:prstGeom prst="rect">
            <a:avLst/>
          </a:prstGeom>
          <a:solidFill>
            <a:srgbClr val="3B235F"/>
          </a:solidFill>
          <a:ln>
            <a:noFill/>
          </a:ln>
        </p:spPr>
      </p:sp>
      <p:sp>
        <p:nvSpPr>
          <p:cNvPr id="216" name="Google Shape;216;p23"/>
          <p:cNvSpPr txBox="1">
            <a:spLocks noGrp="1"/>
          </p:cNvSpPr>
          <p:nvPr>
            <p:ph type="ctrTitle"/>
          </p:nvPr>
        </p:nvSpPr>
        <p:spPr>
          <a:xfrm>
            <a:off x="1508586" y="2992237"/>
            <a:ext cx="9144000" cy="11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 ExtraBold"/>
              <a:buNone/>
              <a:defRPr sz="44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body" idx="1"/>
          </p:nvPr>
        </p:nvSpPr>
        <p:spPr>
          <a:xfrm>
            <a:off x="1539066" y="2524242"/>
            <a:ext cx="52578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body" idx="5"/>
          </p:nvPr>
        </p:nvSpPr>
        <p:spPr>
          <a:xfrm>
            <a:off x="1539066" y="4180941"/>
            <a:ext cx="527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23"/>
          <p:cNvSpPr>
            <a:spLocks noGrp="1"/>
          </p:cNvSpPr>
          <p:nvPr>
            <p:ph type="pic" idx="6"/>
          </p:nvPr>
        </p:nvSpPr>
        <p:spPr>
          <a:xfrm>
            <a:off x="7698480" y="5564371"/>
            <a:ext cx="2743200" cy="56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Overview">
  <p:cSld name="Presentation Overview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/>
          <p:nvPr/>
        </p:nvSpPr>
        <p:spPr>
          <a:xfrm>
            <a:off x="6263640" y="4858361"/>
            <a:ext cx="1167300" cy="982800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4"/>
          <p:cNvSpPr/>
          <p:nvPr/>
        </p:nvSpPr>
        <p:spPr>
          <a:xfrm>
            <a:off x="6263640" y="3425325"/>
            <a:ext cx="1167300" cy="982800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4"/>
          <p:cNvSpPr/>
          <p:nvPr/>
        </p:nvSpPr>
        <p:spPr>
          <a:xfrm>
            <a:off x="6263640" y="2008631"/>
            <a:ext cx="1167300" cy="982800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4"/>
          <p:cNvSpPr/>
          <p:nvPr/>
        </p:nvSpPr>
        <p:spPr>
          <a:xfrm>
            <a:off x="1134758" y="3429000"/>
            <a:ext cx="1083300" cy="982800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4"/>
          <p:cNvSpPr/>
          <p:nvPr/>
        </p:nvSpPr>
        <p:spPr>
          <a:xfrm>
            <a:off x="1126490" y="4858361"/>
            <a:ext cx="1083300" cy="982800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4"/>
          <p:cNvSpPr/>
          <p:nvPr/>
        </p:nvSpPr>
        <p:spPr>
          <a:xfrm>
            <a:off x="1126490" y="1986455"/>
            <a:ext cx="1083300" cy="982800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4"/>
          <p:cNvSpPr txBox="1">
            <a:spLocks noGrp="1"/>
          </p:cNvSpPr>
          <p:nvPr>
            <p:ph type="body" idx="1"/>
          </p:nvPr>
        </p:nvSpPr>
        <p:spPr>
          <a:xfrm>
            <a:off x="1126490" y="2161530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1" name="Google Shape;231;p24"/>
          <p:cNvSpPr txBox="1">
            <a:spLocks noGrp="1"/>
          </p:cNvSpPr>
          <p:nvPr>
            <p:ph type="title"/>
          </p:nvPr>
        </p:nvSpPr>
        <p:spPr>
          <a:xfrm>
            <a:off x="2209800" y="358190"/>
            <a:ext cx="7772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  <a:defRPr b="1" i="0">
                <a:solidFill>
                  <a:srgbClr val="3B236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body" idx="2"/>
          </p:nvPr>
        </p:nvSpPr>
        <p:spPr>
          <a:xfrm>
            <a:off x="1126490" y="3600400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body" idx="3"/>
          </p:nvPr>
        </p:nvSpPr>
        <p:spPr>
          <a:xfrm>
            <a:off x="1126490" y="5033436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24"/>
          <p:cNvSpPr txBox="1">
            <a:spLocks noGrp="1"/>
          </p:cNvSpPr>
          <p:nvPr>
            <p:ph type="body" idx="4"/>
          </p:nvPr>
        </p:nvSpPr>
        <p:spPr>
          <a:xfrm>
            <a:off x="6263640" y="2183706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body" idx="5"/>
          </p:nvPr>
        </p:nvSpPr>
        <p:spPr>
          <a:xfrm>
            <a:off x="6263640" y="3600400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24"/>
          <p:cNvSpPr txBox="1">
            <a:spLocks noGrp="1"/>
          </p:cNvSpPr>
          <p:nvPr>
            <p:ph type="body" idx="6"/>
          </p:nvPr>
        </p:nvSpPr>
        <p:spPr>
          <a:xfrm>
            <a:off x="6263640" y="5033436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24"/>
          <p:cNvSpPr txBox="1">
            <a:spLocks noGrp="1"/>
          </p:cNvSpPr>
          <p:nvPr>
            <p:ph type="body" idx="7"/>
          </p:nvPr>
        </p:nvSpPr>
        <p:spPr>
          <a:xfrm>
            <a:off x="2492694" y="2183706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24"/>
          <p:cNvSpPr txBox="1">
            <a:spLocks noGrp="1"/>
          </p:cNvSpPr>
          <p:nvPr>
            <p:ph type="body" idx="8"/>
          </p:nvPr>
        </p:nvSpPr>
        <p:spPr>
          <a:xfrm>
            <a:off x="2492694" y="3618454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24"/>
          <p:cNvSpPr txBox="1">
            <a:spLocks noGrp="1"/>
          </p:cNvSpPr>
          <p:nvPr>
            <p:ph type="body" idx="9"/>
          </p:nvPr>
        </p:nvSpPr>
        <p:spPr>
          <a:xfrm>
            <a:off x="2492694" y="5033436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24"/>
          <p:cNvSpPr txBox="1">
            <a:spLocks noGrp="1"/>
          </p:cNvSpPr>
          <p:nvPr>
            <p:ph type="body" idx="13"/>
          </p:nvPr>
        </p:nvSpPr>
        <p:spPr>
          <a:xfrm>
            <a:off x="7630150" y="5033436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24"/>
          <p:cNvSpPr txBox="1">
            <a:spLocks noGrp="1"/>
          </p:cNvSpPr>
          <p:nvPr>
            <p:ph type="body" idx="14"/>
          </p:nvPr>
        </p:nvSpPr>
        <p:spPr>
          <a:xfrm>
            <a:off x="7630150" y="3618454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24"/>
          <p:cNvSpPr txBox="1">
            <a:spLocks noGrp="1"/>
          </p:cNvSpPr>
          <p:nvPr>
            <p:ph type="body" idx="15"/>
          </p:nvPr>
        </p:nvSpPr>
        <p:spPr>
          <a:xfrm>
            <a:off x="7630150" y="2198947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24"/>
          <p:cNvSpPr>
            <a:spLocks noGrp="1"/>
          </p:cNvSpPr>
          <p:nvPr>
            <p:ph type="pic" idx="16"/>
          </p:nvPr>
        </p:nvSpPr>
        <p:spPr>
          <a:xfrm>
            <a:off x="9321800" y="6167120"/>
            <a:ext cx="2743200" cy="5646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44" name="Google Shape;244;p24"/>
          <p:cNvCxnSpPr/>
          <p:nvPr/>
        </p:nvCxnSpPr>
        <p:spPr>
          <a:xfrm>
            <a:off x="2209800" y="1473546"/>
            <a:ext cx="7772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out Us">
  <p:cSld name="About Us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5"/>
          <p:cNvSpPr/>
          <p:nvPr/>
        </p:nvSpPr>
        <p:spPr>
          <a:xfrm>
            <a:off x="0" y="0"/>
            <a:ext cx="4834800" cy="68580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5"/>
          <p:cNvSpPr txBox="1">
            <a:spLocks noGrp="1"/>
          </p:cNvSpPr>
          <p:nvPr>
            <p:ph type="body" idx="1"/>
          </p:nvPr>
        </p:nvSpPr>
        <p:spPr>
          <a:xfrm>
            <a:off x="678766" y="5276344"/>
            <a:ext cx="32091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25"/>
          <p:cNvSpPr txBox="1"/>
          <p:nvPr/>
        </p:nvSpPr>
        <p:spPr>
          <a:xfrm>
            <a:off x="605193" y="6002156"/>
            <a:ext cx="38997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EMBRACING GLOBAL PERSPECTIVES</a:t>
            </a:r>
            <a:endParaRPr sz="4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25"/>
          <p:cNvSpPr>
            <a:spLocks noGrp="1"/>
          </p:cNvSpPr>
          <p:nvPr>
            <p:ph type="pic" idx="2"/>
          </p:nvPr>
        </p:nvSpPr>
        <p:spPr>
          <a:xfrm>
            <a:off x="336331" y="715193"/>
            <a:ext cx="4049100" cy="3952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1" name="Google Shape;251;p25"/>
          <p:cNvSpPr/>
          <p:nvPr/>
        </p:nvSpPr>
        <p:spPr>
          <a:xfrm>
            <a:off x="5565228" y="2898226"/>
            <a:ext cx="1061400" cy="1061400"/>
          </a:xfrm>
          <a:prstGeom prst="ellipse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5"/>
          <p:cNvSpPr/>
          <p:nvPr/>
        </p:nvSpPr>
        <p:spPr>
          <a:xfrm>
            <a:off x="5565228" y="1305909"/>
            <a:ext cx="1061400" cy="1061400"/>
          </a:xfrm>
          <a:prstGeom prst="ellipse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5"/>
          <p:cNvSpPr/>
          <p:nvPr/>
        </p:nvSpPr>
        <p:spPr>
          <a:xfrm>
            <a:off x="5565228" y="4490543"/>
            <a:ext cx="1061400" cy="1061400"/>
          </a:xfrm>
          <a:prstGeom prst="ellipse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5"/>
          <p:cNvSpPr txBox="1">
            <a:spLocks noGrp="1"/>
          </p:cNvSpPr>
          <p:nvPr>
            <p:ph type="body" idx="3"/>
          </p:nvPr>
        </p:nvSpPr>
        <p:spPr>
          <a:xfrm>
            <a:off x="6917110" y="1435480"/>
            <a:ext cx="28260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1600"/>
              <a:buNone/>
              <a:defRPr sz="1600" b="0" i="0" u="none" strike="noStrike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4"/>
          </p:nvPr>
        </p:nvSpPr>
        <p:spPr>
          <a:xfrm>
            <a:off x="6923832" y="4621978"/>
            <a:ext cx="31236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1800"/>
              <a:buNone/>
              <a:defRPr sz="1800" b="0" i="0" u="none" strike="noStrike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body" idx="5"/>
          </p:nvPr>
        </p:nvSpPr>
        <p:spPr>
          <a:xfrm>
            <a:off x="6923832" y="3028729"/>
            <a:ext cx="28260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1800"/>
              <a:buNone/>
              <a:defRPr sz="1800" b="0" i="0" u="none" strike="noStrike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25"/>
          <p:cNvSpPr>
            <a:spLocks noGrp="1"/>
          </p:cNvSpPr>
          <p:nvPr>
            <p:ph type="pic" idx="6"/>
          </p:nvPr>
        </p:nvSpPr>
        <p:spPr>
          <a:xfrm>
            <a:off x="9321800" y="6167120"/>
            <a:ext cx="2743200" cy="56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the Team">
  <p:cSld name="Meet the Team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6"/>
          <p:cNvSpPr txBox="1">
            <a:spLocks noGrp="1"/>
          </p:cNvSpPr>
          <p:nvPr>
            <p:ph type="title"/>
          </p:nvPr>
        </p:nvSpPr>
        <p:spPr>
          <a:xfrm>
            <a:off x="4495800" y="270532"/>
            <a:ext cx="3200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4400"/>
              <a:buFont typeface="Open Sans ExtraBold"/>
              <a:buNone/>
              <a:defRPr b="1" i="0">
                <a:solidFill>
                  <a:srgbClr val="3B235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60" name="Google Shape;260;p26"/>
          <p:cNvCxnSpPr/>
          <p:nvPr/>
        </p:nvCxnSpPr>
        <p:spPr>
          <a:xfrm>
            <a:off x="2209800" y="1473546"/>
            <a:ext cx="7772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1" name="Google Shape;261;p26"/>
          <p:cNvSpPr/>
          <p:nvPr/>
        </p:nvSpPr>
        <p:spPr>
          <a:xfrm>
            <a:off x="0" y="2469935"/>
            <a:ext cx="12192000" cy="21546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6"/>
          <p:cNvSpPr>
            <a:spLocks noGrp="1"/>
          </p:cNvSpPr>
          <p:nvPr>
            <p:ph type="pic" idx="2"/>
          </p:nvPr>
        </p:nvSpPr>
        <p:spPr>
          <a:xfrm>
            <a:off x="8610600" y="2146958"/>
            <a:ext cx="2244000" cy="280050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26"/>
          <p:cNvSpPr>
            <a:spLocks noGrp="1"/>
          </p:cNvSpPr>
          <p:nvPr>
            <p:ph type="pic" idx="3"/>
          </p:nvPr>
        </p:nvSpPr>
        <p:spPr>
          <a:xfrm>
            <a:off x="4973983" y="2146958"/>
            <a:ext cx="2244000" cy="28005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26"/>
          <p:cNvSpPr>
            <a:spLocks noGrp="1"/>
          </p:cNvSpPr>
          <p:nvPr>
            <p:ph type="pic" idx="4"/>
          </p:nvPr>
        </p:nvSpPr>
        <p:spPr>
          <a:xfrm>
            <a:off x="1337366" y="2146958"/>
            <a:ext cx="2244000" cy="28005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26"/>
          <p:cNvSpPr txBox="1">
            <a:spLocks noGrp="1"/>
          </p:cNvSpPr>
          <p:nvPr>
            <p:ph type="body" idx="1"/>
          </p:nvPr>
        </p:nvSpPr>
        <p:spPr>
          <a:xfrm>
            <a:off x="1346442" y="5068148"/>
            <a:ext cx="22440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  <a:defRPr sz="2200">
                <a:solidFill>
                  <a:srgbClr val="3C22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26"/>
          <p:cNvSpPr txBox="1">
            <a:spLocks noGrp="1"/>
          </p:cNvSpPr>
          <p:nvPr>
            <p:ph type="body" idx="5"/>
          </p:nvPr>
        </p:nvSpPr>
        <p:spPr>
          <a:xfrm>
            <a:off x="1337366" y="5528029"/>
            <a:ext cx="22440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p26"/>
          <p:cNvSpPr txBox="1">
            <a:spLocks noGrp="1"/>
          </p:cNvSpPr>
          <p:nvPr>
            <p:ph type="body" idx="6"/>
          </p:nvPr>
        </p:nvSpPr>
        <p:spPr>
          <a:xfrm>
            <a:off x="4983059" y="5068148"/>
            <a:ext cx="22440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  <a:defRPr sz="2200">
                <a:solidFill>
                  <a:srgbClr val="3C22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26"/>
          <p:cNvSpPr txBox="1">
            <a:spLocks noGrp="1"/>
          </p:cNvSpPr>
          <p:nvPr>
            <p:ph type="body" idx="7"/>
          </p:nvPr>
        </p:nvSpPr>
        <p:spPr>
          <a:xfrm>
            <a:off x="4973983" y="5528029"/>
            <a:ext cx="22440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26"/>
          <p:cNvSpPr txBox="1">
            <a:spLocks noGrp="1"/>
          </p:cNvSpPr>
          <p:nvPr>
            <p:ph type="body" idx="8"/>
          </p:nvPr>
        </p:nvSpPr>
        <p:spPr>
          <a:xfrm>
            <a:off x="8609444" y="5068148"/>
            <a:ext cx="22440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  <a:defRPr sz="2200">
                <a:solidFill>
                  <a:srgbClr val="3C22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26"/>
          <p:cNvSpPr txBox="1">
            <a:spLocks noGrp="1"/>
          </p:cNvSpPr>
          <p:nvPr>
            <p:ph type="body" idx="9"/>
          </p:nvPr>
        </p:nvSpPr>
        <p:spPr>
          <a:xfrm>
            <a:off x="8600368" y="5528029"/>
            <a:ext cx="22440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26"/>
          <p:cNvSpPr>
            <a:spLocks noGrp="1"/>
          </p:cNvSpPr>
          <p:nvPr>
            <p:ph type="pic" idx="13"/>
          </p:nvPr>
        </p:nvSpPr>
        <p:spPr>
          <a:xfrm>
            <a:off x="9321800" y="6213171"/>
            <a:ext cx="2743200" cy="518400"/>
          </a:xfrm>
          <a:prstGeom prst="rect">
            <a:avLst/>
          </a:prstGeom>
          <a:noFill/>
          <a:ln>
            <a:noFill/>
          </a:ln>
        </p:spPr>
      </p:sp>
      <p:sp>
        <p:nvSpPr>
          <p:cNvPr id="272" name="Google Shape;272;p26"/>
          <p:cNvSpPr/>
          <p:nvPr/>
        </p:nvSpPr>
        <p:spPr>
          <a:xfrm>
            <a:off x="1516042" y="1977331"/>
            <a:ext cx="2253000" cy="2800500"/>
          </a:xfrm>
          <a:prstGeom prst="rect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6"/>
          <p:cNvSpPr/>
          <p:nvPr/>
        </p:nvSpPr>
        <p:spPr>
          <a:xfrm>
            <a:off x="5161735" y="1977331"/>
            <a:ext cx="2253000" cy="2800500"/>
          </a:xfrm>
          <a:prstGeom prst="rect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6"/>
          <p:cNvSpPr/>
          <p:nvPr/>
        </p:nvSpPr>
        <p:spPr>
          <a:xfrm>
            <a:off x="8807428" y="1977331"/>
            <a:ext cx="2253000" cy="2800500"/>
          </a:xfrm>
          <a:prstGeom prst="rect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ice Intro">
  <p:cSld name="Office Intro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27"/>
          <p:cNvSpPr/>
          <p:nvPr/>
        </p:nvSpPr>
        <p:spPr>
          <a:xfrm>
            <a:off x="0" y="3846790"/>
            <a:ext cx="12192000" cy="21546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7"/>
          <p:cNvSpPr>
            <a:spLocks noGrp="1"/>
          </p:cNvSpPr>
          <p:nvPr>
            <p:ph type="pic" idx="2"/>
          </p:nvPr>
        </p:nvSpPr>
        <p:spPr>
          <a:xfrm>
            <a:off x="9321800" y="6213171"/>
            <a:ext cx="2743200" cy="518400"/>
          </a:xfrm>
          <a:prstGeom prst="rect">
            <a:avLst/>
          </a:prstGeom>
          <a:noFill/>
          <a:ln>
            <a:noFill/>
          </a:ln>
        </p:spPr>
      </p:sp>
      <p:sp>
        <p:nvSpPr>
          <p:cNvPr id="280" name="Google Shape;280;p27"/>
          <p:cNvSpPr>
            <a:spLocks noGrp="1"/>
          </p:cNvSpPr>
          <p:nvPr>
            <p:ph type="pic" idx="3"/>
          </p:nvPr>
        </p:nvSpPr>
        <p:spPr>
          <a:xfrm>
            <a:off x="577850" y="0"/>
            <a:ext cx="40893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81" name="Google Shape;281;p27"/>
          <p:cNvSpPr txBox="1">
            <a:spLocks noGrp="1"/>
          </p:cNvSpPr>
          <p:nvPr>
            <p:ph type="title"/>
          </p:nvPr>
        </p:nvSpPr>
        <p:spPr>
          <a:xfrm>
            <a:off x="5245100" y="328009"/>
            <a:ext cx="5676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  <a:defRPr sz="4400" b="1" i="0">
                <a:solidFill>
                  <a:srgbClr val="3B236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27"/>
          <p:cNvSpPr txBox="1">
            <a:spLocks noGrp="1"/>
          </p:cNvSpPr>
          <p:nvPr>
            <p:ph type="body" idx="1"/>
          </p:nvPr>
        </p:nvSpPr>
        <p:spPr>
          <a:xfrm>
            <a:off x="5245100" y="1865342"/>
            <a:ext cx="4634700" cy="16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Slide Dash">
  <p:cSld name="General Slide Dash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28"/>
          <p:cNvSpPr/>
          <p:nvPr/>
        </p:nvSpPr>
        <p:spPr>
          <a:xfrm>
            <a:off x="0" y="0"/>
            <a:ext cx="7037400" cy="68580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8"/>
          <p:cNvSpPr>
            <a:spLocks noGrp="1"/>
          </p:cNvSpPr>
          <p:nvPr>
            <p:ph type="pic" idx="2"/>
          </p:nvPr>
        </p:nvSpPr>
        <p:spPr>
          <a:xfrm>
            <a:off x="6096000" y="431321"/>
            <a:ext cx="5739300" cy="61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88" name="Google Shape;288;p28"/>
          <p:cNvSpPr txBox="1">
            <a:spLocks noGrp="1"/>
          </p:cNvSpPr>
          <p:nvPr>
            <p:ph type="body" idx="1"/>
          </p:nvPr>
        </p:nvSpPr>
        <p:spPr>
          <a:xfrm>
            <a:off x="765864" y="728799"/>
            <a:ext cx="4553100" cy="14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28"/>
          <p:cNvSpPr txBox="1">
            <a:spLocks noGrp="1"/>
          </p:cNvSpPr>
          <p:nvPr>
            <p:ph type="body" idx="3"/>
          </p:nvPr>
        </p:nvSpPr>
        <p:spPr>
          <a:xfrm>
            <a:off x="765864" y="2364285"/>
            <a:ext cx="4553100" cy="3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0" name="Google Shape;290;p28"/>
          <p:cNvSpPr>
            <a:spLocks noGrp="1"/>
          </p:cNvSpPr>
          <p:nvPr>
            <p:ph type="pic" idx="4"/>
          </p:nvPr>
        </p:nvSpPr>
        <p:spPr>
          <a:xfrm>
            <a:off x="9321800" y="6167120"/>
            <a:ext cx="2743200" cy="56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plit Example">
  <p:cSld name="Two Split Exampl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293" name="Google Shape;293;p29"/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3B235F"/>
          </a:solidFill>
          <a:ln w="12700" cap="flat" cmpd="sng">
            <a:solidFill>
              <a:srgbClr val="3B235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9"/>
          <p:cNvSpPr txBox="1">
            <a:spLocks noGrp="1"/>
          </p:cNvSpPr>
          <p:nvPr>
            <p:ph type="body" idx="1"/>
          </p:nvPr>
        </p:nvSpPr>
        <p:spPr>
          <a:xfrm>
            <a:off x="6305550" y="1321159"/>
            <a:ext cx="4634700" cy="16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5" name="Google Shape;295;p29"/>
          <p:cNvSpPr/>
          <p:nvPr/>
        </p:nvSpPr>
        <p:spPr>
          <a:xfrm flipH="1">
            <a:off x="3692100" y="0"/>
            <a:ext cx="2403900" cy="3429000"/>
          </a:xfrm>
          <a:prstGeom prst="rtTriangle">
            <a:avLst/>
          </a:prstGeom>
          <a:solidFill>
            <a:srgbClr val="3B235F"/>
          </a:solidFill>
          <a:ln w="12700" cap="flat" cmpd="sng">
            <a:solidFill>
              <a:srgbClr val="3B235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9"/>
          <p:cNvSpPr txBox="1">
            <a:spLocks noGrp="1"/>
          </p:cNvSpPr>
          <p:nvPr>
            <p:ph type="body" idx="3"/>
          </p:nvPr>
        </p:nvSpPr>
        <p:spPr>
          <a:xfrm>
            <a:off x="6305550" y="428353"/>
            <a:ext cx="52197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29"/>
          <p:cNvSpPr/>
          <p:nvPr/>
        </p:nvSpPr>
        <p:spPr>
          <a:xfrm>
            <a:off x="-14288" y="3429000"/>
            <a:ext cx="6096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9"/>
          <p:cNvSpPr txBox="1">
            <a:spLocks noGrp="1"/>
          </p:cNvSpPr>
          <p:nvPr>
            <p:ph type="body" idx="4"/>
          </p:nvPr>
        </p:nvSpPr>
        <p:spPr>
          <a:xfrm>
            <a:off x="209550" y="4750159"/>
            <a:ext cx="4634700" cy="16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9" name="Google Shape;299;p29"/>
          <p:cNvSpPr txBox="1">
            <a:spLocks noGrp="1"/>
          </p:cNvSpPr>
          <p:nvPr>
            <p:ph type="body" idx="5"/>
          </p:nvPr>
        </p:nvSpPr>
        <p:spPr>
          <a:xfrm>
            <a:off x="209550" y="3857353"/>
            <a:ext cx="52197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 b="1" i="0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29"/>
          <p:cNvSpPr>
            <a:spLocks noGrp="1"/>
          </p:cNvSpPr>
          <p:nvPr>
            <p:ph type="pic" idx="6"/>
          </p:nvPr>
        </p:nvSpPr>
        <p:spPr>
          <a:xfrm>
            <a:off x="6073356" y="3429000"/>
            <a:ext cx="6096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29"/>
          <p:cNvSpPr/>
          <p:nvPr/>
        </p:nvSpPr>
        <p:spPr>
          <a:xfrm rot="10800000" flipH="1">
            <a:off x="6096000" y="3442855"/>
            <a:ext cx="2403900" cy="34290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 Impact">
  <p:cSld name="High Impac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6" name="Google Shape;306;p30"/>
          <p:cNvSpPr/>
          <p:nvPr/>
        </p:nvSpPr>
        <p:spPr>
          <a:xfrm rot="-1803062">
            <a:off x="6786424" y="-3254568"/>
            <a:ext cx="6782738" cy="11339740"/>
          </a:xfrm>
          <a:prstGeom prst="rect">
            <a:avLst/>
          </a:prstGeom>
          <a:solidFill>
            <a:srgbClr val="3B2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0"/>
          <p:cNvSpPr>
            <a:spLocks noGrp="1"/>
          </p:cNvSpPr>
          <p:nvPr>
            <p:ph type="pic" idx="2"/>
          </p:nvPr>
        </p:nvSpPr>
        <p:spPr>
          <a:xfrm>
            <a:off x="635432" y="643944"/>
            <a:ext cx="10566900" cy="5512200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30"/>
          <p:cNvSpPr txBox="1">
            <a:spLocks noGrp="1"/>
          </p:cNvSpPr>
          <p:nvPr>
            <p:ph type="body" idx="1"/>
          </p:nvPr>
        </p:nvSpPr>
        <p:spPr>
          <a:xfrm>
            <a:off x="981074" y="2423398"/>
            <a:ext cx="4553100" cy="23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6600"/>
              <a:buNone/>
              <a:defRPr sz="6600" b="1" i="0">
                <a:solidFill>
                  <a:srgbClr val="3B235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body" idx="3"/>
          </p:nvPr>
        </p:nvSpPr>
        <p:spPr>
          <a:xfrm>
            <a:off x="5542963" y="2652200"/>
            <a:ext cx="4634700" cy="1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1600"/>
              <a:buNone/>
              <a:defRPr sz="1600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0" name="Google Shape;310;p30"/>
          <p:cNvSpPr>
            <a:spLocks noGrp="1"/>
          </p:cNvSpPr>
          <p:nvPr>
            <p:ph type="pic" idx="4"/>
          </p:nvPr>
        </p:nvSpPr>
        <p:spPr>
          <a:xfrm>
            <a:off x="9321800" y="6167121"/>
            <a:ext cx="2396400" cy="465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Layout">
  <p:cSld name="General Layout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1"/>
          <p:cNvSpPr/>
          <p:nvPr/>
        </p:nvSpPr>
        <p:spPr>
          <a:xfrm>
            <a:off x="0" y="0"/>
            <a:ext cx="6122400" cy="68580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1"/>
          <p:cNvSpPr txBox="1">
            <a:spLocks noGrp="1"/>
          </p:cNvSpPr>
          <p:nvPr>
            <p:ph type="body" idx="1"/>
          </p:nvPr>
        </p:nvSpPr>
        <p:spPr>
          <a:xfrm>
            <a:off x="678766" y="867103"/>
            <a:ext cx="4059600" cy="11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31"/>
          <p:cNvSpPr txBox="1">
            <a:spLocks noGrp="1"/>
          </p:cNvSpPr>
          <p:nvPr>
            <p:ph type="body" idx="2"/>
          </p:nvPr>
        </p:nvSpPr>
        <p:spPr>
          <a:xfrm>
            <a:off x="678766" y="2302666"/>
            <a:ext cx="4634700" cy="3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7" name="Google Shape;317;p31"/>
          <p:cNvSpPr>
            <a:spLocks noGrp="1"/>
          </p:cNvSpPr>
          <p:nvPr>
            <p:ph type="pic" idx="3"/>
          </p:nvPr>
        </p:nvSpPr>
        <p:spPr>
          <a:xfrm>
            <a:off x="9321800" y="6167120"/>
            <a:ext cx="2743200" cy="56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Overview">
  <p:cSld name="Presentation Overview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3002915" y="360060"/>
            <a:ext cx="7772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  <a:defRPr b="1" i="0">
                <a:solidFill>
                  <a:srgbClr val="3B236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1"/>
          </p:nvPr>
        </p:nvSpPr>
        <p:spPr>
          <a:xfrm>
            <a:off x="1126490" y="2161530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5400"/>
              <a:buNone/>
              <a:defRPr sz="54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2"/>
          </p:nvPr>
        </p:nvSpPr>
        <p:spPr>
          <a:xfrm>
            <a:off x="1126490" y="3600400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5400"/>
              <a:buNone/>
              <a:defRPr sz="54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3"/>
          </p:nvPr>
        </p:nvSpPr>
        <p:spPr>
          <a:xfrm>
            <a:off x="1126490" y="5033436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5400"/>
              <a:buNone/>
              <a:defRPr sz="54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4"/>
          </p:nvPr>
        </p:nvSpPr>
        <p:spPr>
          <a:xfrm>
            <a:off x="6263640" y="2183706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5400"/>
              <a:buNone/>
              <a:defRPr sz="54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5"/>
          </p:nvPr>
        </p:nvSpPr>
        <p:spPr>
          <a:xfrm>
            <a:off x="6263640" y="3600400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5400"/>
              <a:buNone/>
              <a:defRPr sz="54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6"/>
          </p:nvPr>
        </p:nvSpPr>
        <p:spPr>
          <a:xfrm>
            <a:off x="6263640" y="5033436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5400"/>
              <a:buNone/>
              <a:defRPr sz="54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7"/>
          </p:nvPr>
        </p:nvSpPr>
        <p:spPr>
          <a:xfrm>
            <a:off x="2492694" y="2183706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8"/>
          </p:nvPr>
        </p:nvSpPr>
        <p:spPr>
          <a:xfrm>
            <a:off x="2492694" y="3618454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9"/>
          </p:nvPr>
        </p:nvSpPr>
        <p:spPr>
          <a:xfrm>
            <a:off x="2492694" y="5033436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3"/>
          </p:nvPr>
        </p:nvSpPr>
        <p:spPr>
          <a:xfrm>
            <a:off x="7630150" y="5033436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body" idx="14"/>
          </p:nvPr>
        </p:nvSpPr>
        <p:spPr>
          <a:xfrm>
            <a:off x="7630150" y="3618454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body" idx="15"/>
          </p:nvPr>
        </p:nvSpPr>
        <p:spPr>
          <a:xfrm>
            <a:off x="7630150" y="2198947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  <a:defRPr sz="22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>
            <a:spLocks noGrp="1"/>
          </p:cNvSpPr>
          <p:nvPr>
            <p:ph type="pic" idx="16"/>
          </p:nvPr>
        </p:nvSpPr>
        <p:spPr>
          <a:xfrm>
            <a:off x="9321800" y="6167120"/>
            <a:ext cx="2743200" cy="5646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4"/>
          <p:cNvSpPr>
            <a:spLocks noGrp="1"/>
          </p:cNvSpPr>
          <p:nvPr>
            <p:ph type="pic" idx="17"/>
          </p:nvPr>
        </p:nvSpPr>
        <p:spPr>
          <a:xfrm>
            <a:off x="1126490" y="177443"/>
            <a:ext cx="1765500" cy="16908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isher">
  <p:cSld name="Finisher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2" name="Google Shape;322;p32"/>
          <p:cNvSpPr txBox="1"/>
          <p:nvPr/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4/19/2023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2"/>
          <p:cNvSpPr txBox="1"/>
          <p:nvPr/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2"/>
          <p:cNvSpPr txBox="1"/>
          <p:nvPr/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4/19/2023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2"/>
          <p:cNvSpPr txBox="1"/>
          <p:nvPr/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27" name="Google Shape;327;p32"/>
          <p:cNvSpPr txBox="1">
            <a:spLocks noGrp="1"/>
          </p:cNvSpPr>
          <p:nvPr>
            <p:ph type="title"/>
          </p:nvPr>
        </p:nvSpPr>
        <p:spPr>
          <a:xfrm>
            <a:off x="3401406" y="980132"/>
            <a:ext cx="53892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ExtraBold"/>
              <a:buNone/>
              <a:defRPr sz="24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32"/>
          <p:cNvSpPr txBox="1">
            <a:spLocks noGrp="1"/>
          </p:cNvSpPr>
          <p:nvPr>
            <p:ph type="body" idx="1"/>
          </p:nvPr>
        </p:nvSpPr>
        <p:spPr>
          <a:xfrm>
            <a:off x="2573177" y="1919857"/>
            <a:ext cx="7045500" cy="3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29" name="Google Shape;329;p32"/>
          <p:cNvCxnSpPr/>
          <p:nvPr/>
        </p:nvCxnSpPr>
        <p:spPr>
          <a:xfrm>
            <a:off x="2663252" y="5501390"/>
            <a:ext cx="6865500" cy="0"/>
          </a:xfrm>
          <a:prstGeom prst="straightConnector1">
            <a:avLst/>
          </a:prstGeom>
          <a:noFill/>
          <a:ln w="508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0" name="Google Shape;330;p32"/>
          <p:cNvSpPr>
            <a:spLocks noGrp="1"/>
          </p:cNvSpPr>
          <p:nvPr>
            <p:ph type="pic" idx="3"/>
          </p:nvPr>
        </p:nvSpPr>
        <p:spPr>
          <a:xfrm>
            <a:off x="9321800" y="6167120"/>
            <a:ext cx="2743200" cy="56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 type="blank">
  <p:cSld name="BLANK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3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7" name="Google Shape;357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9" name="Google Shape;359;p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1" name="Google Shape;371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2" name="Google Shape;37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78" name="Google Shape;378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9" name="Google Shape;37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41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385482" y="1022724"/>
            <a:ext cx="41148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7200"/>
              <a:buFont typeface="Open Sans ExtraBold"/>
              <a:buNone/>
              <a:defRPr sz="7200" b="1" i="0">
                <a:solidFill>
                  <a:srgbClr val="3B236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385482" y="3416533"/>
            <a:ext cx="4634700" cy="25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>
            <a:spLocks noGrp="1"/>
          </p:cNvSpPr>
          <p:nvPr>
            <p:ph type="pic" idx="2"/>
          </p:nvPr>
        </p:nvSpPr>
        <p:spPr>
          <a:xfrm>
            <a:off x="5405718" y="282388"/>
            <a:ext cx="6400800" cy="6293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"/>
          <p:cNvSpPr>
            <a:spLocks noGrp="1"/>
          </p:cNvSpPr>
          <p:nvPr>
            <p:ph type="pic" idx="3"/>
          </p:nvPr>
        </p:nvSpPr>
        <p:spPr>
          <a:xfrm>
            <a:off x="9613900" y="457200"/>
            <a:ext cx="2044800" cy="565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42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out Us">
  <p:cSld name="About U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/>
          <p:nvPr/>
        </p:nvSpPr>
        <p:spPr>
          <a:xfrm>
            <a:off x="8117232" y="1898931"/>
            <a:ext cx="2909100" cy="2967300"/>
          </a:xfrm>
          <a:prstGeom prst="rect">
            <a:avLst/>
          </a:prstGeom>
          <a:solidFill>
            <a:srgbClr val="3B2360">
              <a:alpha val="537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6"/>
          <p:cNvSpPr/>
          <p:nvPr/>
        </p:nvSpPr>
        <p:spPr>
          <a:xfrm>
            <a:off x="4394792" y="1898930"/>
            <a:ext cx="2909100" cy="2967300"/>
          </a:xfrm>
          <a:prstGeom prst="rect">
            <a:avLst/>
          </a:prstGeom>
          <a:solidFill>
            <a:srgbClr val="3B2360">
              <a:alpha val="537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6"/>
          <p:cNvSpPr/>
          <p:nvPr/>
        </p:nvSpPr>
        <p:spPr>
          <a:xfrm>
            <a:off x="672353" y="1898931"/>
            <a:ext cx="2909100" cy="2967300"/>
          </a:xfrm>
          <a:prstGeom prst="rect">
            <a:avLst/>
          </a:prstGeom>
          <a:solidFill>
            <a:srgbClr val="3B2360">
              <a:alpha val="537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6"/>
          <p:cNvSpPr txBox="1">
            <a:spLocks noGrp="1"/>
          </p:cNvSpPr>
          <p:nvPr>
            <p:ph type="title"/>
          </p:nvPr>
        </p:nvSpPr>
        <p:spPr>
          <a:xfrm>
            <a:off x="672353" y="292195"/>
            <a:ext cx="70596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 ExtraBold"/>
              <a:buNone/>
              <a:defRPr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6"/>
          <p:cNvSpPr txBox="1"/>
          <p:nvPr/>
        </p:nvSpPr>
        <p:spPr>
          <a:xfrm>
            <a:off x="672353" y="1242827"/>
            <a:ext cx="38997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ct val="100000"/>
              <a:buFont typeface="Calibri"/>
              <a:buNone/>
            </a:pPr>
            <a:r>
              <a:rPr lang="en-US" sz="4400" b="0" i="0" u="none" strike="noStrike" cap="none">
                <a:solidFill>
                  <a:srgbClr val="3B2360"/>
                </a:solidFill>
                <a:latin typeface="Calibri"/>
                <a:ea typeface="Calibri"/>
                <a:cs typeface="Calibri"/>
                <a:sym typeface="Calibri"/>
              </a:rPr>
              <a:t>EMBRACING GLOBAL PERSPECTIVES</a:t>
            </a:r>
            <a:endParaRPr sz="4400" b="0" i="0" u="none" strike="noStrike" cap="none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74;p6"/>
          <p:cNvSpPr/>
          <p:nvPr/>
        </p:nvSpPr>
        <p:spPr>
          <a:xfrm>
            <a:off x="838200" y="2017341"/>
            <a:ext cx="2946300" cy="27306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6"/>
          <p:cNvSpPr/>
          <p:nvPr/>
        </p:nvSpPr>
        <p:spPr>
          <a:xfrm>
            <a:off x="8305800" y="2017341"/>
            <a:ext cx="2946300" cy="27306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6"/>
          <p:cNvSpPr/>
          <p:nvPr/>
        </p:nvSpPr>
        <p:spPr>
          <a:xfrm>
            <a:off x="4572000" y="2017341"/>
            <a:ext cx="2946300" cy="27306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6"/>
          <p:cNvSpPr txBox="1">
            <a:spLocks noGrp="1"/>
          </p:cNvSpPr>
          <p:nvPr>
            <p:ph type="body" idx="1"/>
          </p:nvPr>
        </p:nvSpPr>
        <p:spPr>
          <a:xfrm>
            <a:off x="4394792" y="5001032"/>
            <a:ext cx="31236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1800"/>
              <a:buNone/>
              <a:defRPr sz="1800" b="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 txBox="1">
            <a:spLocks noGrp="1"/>
          </p:cNvSpPr>
          <p:nvPr>
            <p:ph type="body" idx="2"/>
          </p:nvPr>
        </p:nvSpPr>
        <p:spPr>
          <a:xfrm>
            <a:off x="755276" y="5001032"/>
            <a:ext cx="31122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1800"/>
              <a:buNone/>
              <a:defRPr sz="1800" b="0" i="0" u="none" strike="noStrike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3"/>
          </p:nvPr>
        </p:nvSpPr>
        <p:spPr>
          <a:xfrm>
            <a:off x="8117231" y="5051072"/>
            <a:ext cx="31236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1800"/>
              <a:buNone/>
              <a:defRPr sz="1800" b="0" i="0" u="none" strike="noStrike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6"/>
          <p:cNvSpPr>
            <a:spLocks noGrp="1"/>
          </p:cNvSpPr>
          <p:nvPr>
            <p:ph type="pic" idx="4"/>
          </p:nvPr>
        </p:nvSpPr>
        <p:spPr>
          <a:xfrm>
            <a:off x="9321800" y="6167120"/>
            <a:ext cx="2743200" cy="56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 Impact">
  <p:cSld name="High Impac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7"/>
          <p:cNvSpPr/>
          <p:nvPr/>
        </p:nvSpPr>
        <p:spPr>
          <a:xfrm>
            <a:off x="1434353" y="2218764"/>
            <a:ext cx="9323400" cy="3429000"/>
          </a:xfrm>
          <a:prstGeom prst="rect">
            <a:avLst/>
          </a:prstGeom>
          <a:solidFill>
            <a:srgbClr val="3B23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3065463" y="2474914"/>
            <a:ext cx="61152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 i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3"/>
          </p:nvPr>
        </p:nvSpPr>
        <p:spPr>
          <a:xfrm>
            <a:off x="2489200" y="3418690"/>
            <a:ext cx="7213500" cy="15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 u="none" strike="noStrike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7"/>
          <p:cNvSpPr>
            <a:spLocks noGrp="1"/>
          </p:cNvSpPr>
          <p:nvPr>
            <p:ph type="pic" idx="4"/>
          </p:nvPr>
        </p:nvSpPr>
        <p:spPr>
          <a:xfrm>
            <a:off x="9321800" y="6167120"/>
            <a:ext cx="2743200" cy="56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plit Example">
  <p:cSld name="Three Split Examp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/>
          <p:nvPr/>
        </p:nvSpPr>
        <p:spPr>
          <a:xfrm>
            <a:off x="8234960" y="1470456"/>
            <a:ext cx="2909100" cy="29673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8"/>
          <p:cNvSpPr/>
          <p:nvPr/>
        </p:nvSpPr>
        <p:spPr>
          <a:xfrm>
            <a:off x="4500414" y="1465772"/>
            <a:ext cx="2909100" cy="29673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8"/>
          <p:cNvSpPr/>
          <p:nvPr/>
        </p:nvSpPr>
        <p:spPr>
          <a:xfrm>
            <a:off x="773952" y="1465772"/>
            <a:ext cx="2909100" cy="29673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B23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8"/>
          <p:cNvSpPr txBox="1">
            <a:spLocks noGrp="1"/>
          </p:cNvSpPr>
          <p:nvPr>
            <p:ph type="title"/>
          </p:nvPr>
        </p:nvSpPr>
        <p:spPr>
          <a:xfrm>
            <a:off x="2953122" y="217480"/>
            <a:ext cx="64890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  <a:defRPr b="1" i="0">
                <a:solidFill>
                  <a:srgbClr val="3B236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8"/>
          <p:cNvSpPr>
            <a:spLocks noGrp="1"/>
          </p:cNvSpPr>
          <p:nvPr>
            <p:ph type="pic" idx="2"/>
          </p:nvPr>
        </p:nvSpPr>
        <p:spPr>
          <a:xfrm>
            <a:off x="4673600" y="1777818"/>
            <a:ext cx="2946300" cy="28485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8"/>
          <p:cNvSpPr>
            <a:spLocks noGrp="1"/>
          </p:cNvSpPr>
          <p:nvPr>
            <p:ph type="pic" idx="3"/>
          </p:nvPr>
        </p:nvSpPr>
        <p:spPr>
          <a:xfrm>
            <a:off x="939800" y="1778190"/>
            <a:ext cx="2946300" cy="28485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8"/>
          <p:cNvSpPr>
            <a:spLocks noGrp="1"/>
          </p:cNvSpPr>
          <p:nvPr>
            <p:ph type="pic" idx="4"/>
          </p:nvPr>
        </p:nvSpPr>
        <p:spPr>
          <a:xfrm>
            <a:off x="8407400" y="1782881"/>
            <a:ext cx="2946300" cy="28434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8"/>
          <p:cNvSpPr txBox="1">
            <a:spLocks noGrp="1"/>
          </p:cNvSpPr>
          <p:nvPr>
            <p:ph type="body" idx="1"/>
          </p:nvPr>
        </p:nvSpPr>
        <p:spPr>
          <a:xfrm>
            <a:off x="1016000" y="4776316"/>
            <a:ext cx="28719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  <a:defRPr sz="2200">
                <a:solidFill>
                  <a:srgbClr val="3C22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8"/>
          <p:cNvSpPr txBox="1">
            <a:spLocks noGrp="1"/>
          </p:cNvSpPr>
          <p:nvPr>
            <p:ph type="body" idx="5"/>
          </p:nvPr>
        </p:nvSpPr>
        <p:spPr>
          <a:xfrm>
            <a:off x="1016000" y="5264786"/>
            <a:ext cx="28719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8"/>
          <p:cNvSpPr txBox="1">
            <a:spLocks noGrp="1"/>
          </p:cNvSpPr>
          <p:nvPr>
            <p:ph type="body" idx="6"/>
          </p:nvPr>
        </p:nvSpPr>
        <p:spPr>
          <a:xfrm>
            <a:off x="4761706" y="4804719"/>
            <a:ext cx="28719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  <a:defRPr sz="2200">
                <a:solidFill>
                  <a:srgbClr val="3C22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8"/>
          <p:cNvSpPr txBox="1">
            <a:spLocks noGrp="1"/>
          </p:cNvSpPr>
          <p:nvPr>
            <p:ph type="body" idx="7"/>
          </p:nvPr>
        </p:nvSpPr>
        <p:spPr>
          <a:xfrm>
            <a:off x="8482013" y="4790644"/>
            <a:ext cx="28719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C2260"/>
              </a:buClr>
              <a:buSzPts val="2200"/>
              <a:buNone/>
              <a:defRPr sz="2200">
                <a:solidFill>
                  <a:srgbClr val="3C226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8"/>
          <p:cNvSpPr txBox="1">
            <a:spLocks noGrp="1"/>
          </p:cNvSpPr>
          <p:nvPr>
            <p:ph type="body" idx="8"/>
          </p:nvPr>
        </p:nvSpPr>
        <p:spPr>
          <a:xfrm>
            <a:off x="4762298" y="5270599"/>
            <a:ext cx="28719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body" idx="9"/>
          </p:nvPr>
        </p:nvSpPr>
        <p:spPr>
          <a:xfrm>
            <a:off x="8469655" y="5264785"/>
            <a:ext cx="2871900" cy="5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7" name="Google Shape;107;p8"/>
          <p:cNvCxnSpPr/>
          <p:nvPr/>
        </p:nvCxnSpPr>
        <p:spPr>
          <a:xfrm>
            <a:off x="2953122" y="1028700"/>
            <a:ext cx="64890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" name="Google Shape;108;p8"/>
          <p:cNvSpPr>
            <a:spLocks noGrp="1"/>
          </p:cNvSpPr>
          <p:nvPr>
            <p:ph type="pic" idx="13"/>
          </p:nvPr>
        </p:nvSpPr>
        <p:spPr>
          <a:xfrm>
            <a:off x="9321800" y="6167120"/>
            <a:ext cx="2743200" cy="56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istics">
  <p:cSld name="Statistic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 txBox="1">
            <a:spLocks noGrp="1"/>
          </p:cNvSpPr>
          <p:nvPr>
            <p:ph type="title"/>
          </p:nvPr>
        </p:nvSpPr>
        <p:spPr>
          <a:xfrm>
            <a:off x="419100" y="934244"/>
            <a:ext cx="5676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  <a:defRPr sz="4400" b="1" i="0">
                <a:solidFill>
                  <a:srgbClr val="3B236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0" y="2420936"/>
            <a:ext cx="6096000" cy="30021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9"/>
          <p:cNvSpPr txBox="1">
            <a:spLocks noGrp="1"/>
          </p:cNvSpPr>
          <p:nvPr>
            <p:ph type="body" idx="1"/>
          </p:nvPr>
        </p:nvSpPr>
        <p:spPr>
          <a:xfrm>
            <a:off x="419100" y="2675763"/>
            <a:ext cx="27051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419100" y="3227397"/>
            <a:ext cx="4889400" cy="16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9"/>
          <p:cNvSpPr>
            <a:spLocks noGrp="1"/>
          </p:cNvSpPr>
          <p:nvPr>
            <p:ph type="pic" idx="3"/>
          </p:nvPr>
        </p:nvSpPr>
        <p:spPr>
          <a:xfrm>
            <a:off x="9321800" y="6167120"/>
            <a:ext cx="2743200" cy="56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ice Intro">
  <p:cSld name="Office Intro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"/>
          <p:cNvSpPr txBox="1">
            <a:spLocks noGrp="1"/>
          </p:cNvSpPr>
          <p:nvPr>
            <p:ph type="title"/>
          </p:nvPr>
        </p:nvSpPr>
        <p:spPr>
          <a:xfrm>
            <a:off x="6096000" y="876300"/>
            <a:ext cx="4114800" cy="13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  <a:defRPr sz="4400" b="1" i="0">
                <a:solidFill>
                  <a:srgbClr val="3B236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0"/>
          <p:cNvSpPr txBox="1">
            <a:spLocks noGrp="1"/>
          </p:cNvSpPr>
          <p:nvPr>
            <p:ph type="body" idx="1"/>
          </p:nvPr>
        </p:nvSpPr>
        <p:spPr>
          <a:xfrm>
            <a:off x="6096000" y="2694127"/>
            <a:ext cx="4114800" cy="3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1" name="Google Shape;12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p10"/>
          <p:cNvSpPr>
            <a:spLocks noGrp="1"/>
          </p:cNvSpPr>
          <p:nvPr>
            <p:ph type="pic" idx="2"/>
          </p:nvPr>
        </p:nvSpPr>
        <p:spPr>
          <a:xfrm>
            <a:off x="731381" y="0"/>
            <a:ext cx="4325400" cy="6858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5" name="Google Shape;125;p10"/>
          <p:cNvCxnSpPr/>
          <p:nvPr/>
        </p:nvCxnSpPr>
        <p:spPr>
          <a:xfrm>
            <a:off x="6096000" y="2463800"/>
            <a:ext cx="411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6" name="Google Shape;126;p10"/>
          <p:cNvSpPr>
            <a:spLocks noGrp="1"/>
          </p:cNvSpPr>
          <p:nvPr>
            <p:ph type="pic" idx="3"/>
          </p:nvPr>
        </p:nvSpPr>
        <p:spPr>
          <a:xfrm>
            <a:off x="9321800" y="6167120"/>
            <a:ext cx="2743200" cy="56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g"/><Relationship Id="rId5" Type="http://schemas.openxmlformats.org/officeDocument/2006/relationships/hyperlink" Target="mailto:international@callutheran.edu" TargetMode="External"/><Relationship Id="rId4" Type="http://schemas.openxmlformats.org/officeDocument/2006/relationships/hyperlink" Target="mailto:paguirre@callutheran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3"/>
          <p:cNvSpPr txBox="1">
            <a:spLocks noGrp="1"/>
          </p:cNvSpPr>
          <p:nvPr>
            <p:ph type="ctrTitle"/>
          </p:nvPr>
        </p:nvSpPr>
        <p:spPr>
          <a:xfrm>
            <a:off x="788670" y="3016916"/>
            <a:ext cx="9144000" cy="117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</a:pPr>
            <a:r>
              <a:rPr lang="en-US" sz="3100"/>
              <a:t>HOSTING A J-1 VISITING SCHOLAR</a:t>
            </a:r>
            <a:endParaRPr sz="31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</a:pPr>
            <a:r>
              <a:rPr lang="en-US" sz="3100"/>
              <a:t>WORKSHOP</a:t>
            </a:r>
            <a:endParaRPr sz="3100"/>
          </a:p>
        </p:txBody>
      </p:sp>
      <p:pic>
        <p:nvPicPr>
          <p:cNvPr id="399" name="Google Shape;399;p43" descr="A picture containing building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546" r="2545"/>
          <a:stretch/>
        </p:blipFill>
        <p:spPr>
          <a:xfrm>
            <a:off x="7872714" y="-1214388"/>
            <a:ext cx="9144000" cy="9634487"/>
          </a:xfrm>
          <a:prstGeom prst="ellipse">
            <a:avLst/>
          </a:prstGeom>
          <a:noFill/>
          <a:ln>
            <a:noFill/>
          </a:ln>
        </p:spPr>
      </p:pic>
      <p:sp>
        <p:nvSpPr>
          <p:cNvPr id="400" name="Google Shape;400;p43"/>
          <p:cNvSpPr txBox="1">
            <a:spLocks noGrp="1"/>
          </p:cNvSpPr>
          <p:nvPr>
            <p:ph type="body" idx="1"/>
          </p:nvPr>
        </p:nvSpPr>
        <p:spPr>
          <a:xfrm>
            <a:off x="819150" y="2548921"/>
            <a:ext cx="5257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1400"/>
              <a:buNone/>
            </a:pPr>
            <a:r>
              <a:rPr lang="en-US"/>
              <a:t>CALIFORNIA LUTHERAN UNIVERSITY</a:t>
            </a:r>
            <a:endParaRPr/>
          </a:p>
        </p:txBody>
      </p:sp>
      <p:sp>
        <p:nvSpPr>
          <p:cNvPr id="401" name="Google Shape;401;p43"/>
          <p:cNvSpPr txBox="1">
            <a:spLocks noGrp="1"/>
          </p:cNvSpPr>
          <p:nvPr>
            <p:ph type="body" idx="3"/>
          </p:nvPr>
        </p:nvSpPr>
        <p:spPr>
          <a:xfrm>
            <a:off x="819150" y="4205620"/>
            <a:ext cx="5276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1600"/>
              <a:buNone/>
            </a:pPr>
            <a:r>
              <a:rPr lang="en-US"/>
              <a:t>Revised on 11/17/2023</a:t>
            </a:r>
            <a:endParaRPr/>
          </a:p>
        </p:txBody>
      </p:sp>
      <p:pic>
        <p:nvPicPr>
          <p:cNvPr id="402" name="Google Shape;402;p43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147" y="5813278"/>
            <a:ext cx="3371825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4"/>
          <p:cNvSpPr txBox="1">
            <a:spLocks noGrp="1"/>
          </p:cNvSpPr>
          <p:nvPr>
            <p:ph type="title"/>
          </p:nvPr>
        </p:nvSpPr>
        <p:spPr>
          <a:xfrm>
            <a:off x="3002915" y="360060"/>
            <a:ext cx="77724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4400"/>
              <a:buFont typeface="Open Sans ExtraBold"/>
              <a:buNone/>
            </a:pPr>
            <a:r>
              <a:rPr lang="en-US"/>
              <a:t>PRESENTATION OVERVIEW</a:t>
            </a:r>
            <a:endParaRPr/>
          </a:p>
        </p:txBody>
      </p:sp>
      <p:sp>
        <p:nvSpPr>
          <p:cNvPr id="408" name="Google Shape;408;p44"/>
          <p:cNvSpPr txBox="1">
            <a:spLocks noGrp="1"/>
          </p:cNvSpPr>
          <p:nvPr>
            <p:ph type="body" idx="1"/>
          </p:nvPr>
        </p:nvSpPr>
        <p:spPr>
          <a:xfrm>
            <a:off x="1302704" y="2339166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5400"/>
              <a:buNone/>
            </a:pPr>
            <a:r>
              <a:rPr lang="en-US"/>
              <a:t>01.</a:t>
            </a:r>
            <a:endParaRPr/>
          </a:p>
        </p:txBody>
      </p:sp>
      <p:sp>
        <p:nvSpPr>
          <p:cNvPr id="409" name="Google Shape;409;p44"/>
          <p:cNvSpPr txBox="1">
            <a:spLocks noGrp="1"/>
          </p:cNvSpPr>
          <p:nvPr>
            <p:ph type="body" idx="2"/>
          </p:nvPr>
        </p:nvSpPr>
        <p:spPr>
          <a:xfrm>
            <a:off x="1302704" y="3778036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5400"/>
              <a:buNone/>
            </a:pPr>
            <a:r>
              <a:rPr lang="en-US"/>
              <a:t>02.</a:t>
            </a:r>
            <a:endParaRPr/>
          </a:p>
        </p:txBody>
      </p:sp>
      <p:sp>
        <p:nvSpPr>
          <p:cNvPr id="410" name="Google Shape;410;p44"/>
          <p:cNvSpPr txBox="1">
            <a:spLocks noGrp="1"/>
          </p:cNvSpPr>
          <p:nvPr>
            <p:ph type="body" idx="4"/>
          </p:nvPr>
        </p:nvSpPr>
        <p:spPr>
          <a:xfrm>
            <a:off x="6439854" y="2361342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ct val="100000"/>
              <a:buNone/>
            </a:pPr>
            <a:r>
              <a:rPr lang="en-US"/>
              <a:t>04.</a:t>
            </a:r>
            <a:endParaRPr/>
          </a:p>
        </p:txBody>
      </p:sp>
      <p:sp>
        <p:nvSpPr>
          <p:cNvPr id="411" name="Google Shape;411;p44"/>
          <p:cNvSpPr txBox="1">
            <a:spLocks noGrp="1"/>
          </p:cNvSpPr>
          <p:nvPr>
            <p:ph type="body" idx="5"/>
          </p:nvPr>
        </p:nvSpPr>
        <p:spPr>
          <a:xfrm>
            <a:off x="6439854" y="3778036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5400"/>
              <a:buNone/>
            </a:pPr>
            <a:r>
              <a:rPr lang="en-US"/>
              <a:t>05.</a:t>
            </a:r>
            <a:endParaRPr/>
          </a:p>
        </p:txBody>
      </p:sp>
      <p:sp>
        <p:nvSpPr>
          <p:cNvPr id="412" name="Google Shape;412;p44"/>
          <p:cNvSpPr txBox="1">
            <a:spLocks noGrp="1"/>
          </p:cNvSpPr>
          <p:nvPr>
            <p:ph type="body" idx="7"/>
          </p:nvPr>
        </p:nvSpPr>
        <p:spPr>
          <a:xfrm>
            <a:off x="2668908" y="2361342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r>
              <a:rPr lang="en-US" b="0"/>
              <a:t>J1 Exchange Program </a:t>
            </a:r>
            <a:endParaRPr b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r>
              <a:rPr lang="en-US" b="0"/>
              <a:t>Overview</a:t>
            </a:r>
            <a:endParaRPr b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endParaRPr/>
          </a:p>
        </p:txBody>
      </p:sp>
      <p:sp>
        <p:nvSpPr>
          <p:cNvPr id="413" name="Google Shape;413;p44"/>
          <p:cNvSpPr txBox="1">
            <a:spLocks noGrp="1"/>
          </p:cNvSpPr>
          <p:nvPr>
            <p:ph type="body" idx="8"/>
          </p:nvPr>
        </p:nvSpPr>
        <p:spPr>
          <a:xfrm>
            <a:off x="2668908" y="3796090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r>
              <a:rPr lang="en-US" b="0"/>
              <a:t>J1 Visa Categories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endParaRPr/>
          </a:p>
        </p:txBody>
      </p:sp>
      <p:sp>
        <p:nvSpPr>
          <p:cNvPr id="414" name="Google Shape;414;p44"/>
          <p:cNvSpPr txBox="1">
            <a:spLocks noGrp="1"/>
          </p:cNvSpPr>
          <p:nvPr>
            <p:ph type="body" idx="9"/>
          </p:nvPr>
        </p:nvSpPr>
        <p:spPr>
          <a:xfrm>
            <a:off x="7806383" y="2396847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r>
              <a:rPr lang="en-US" b="0"/>
              <a:t>How does the process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r>
              <a:rPr lang="en-US" b="0"/>
              <a:t>work?</a:t>
            </a:r>
            <a:endParaRPr b="0"/>
          </a:p>
        </p:txBody>
      </p:sp>
      <p:sp>
        <p:nvSpPr>
          <p:cNvPr id="415" name="Google Shape;415;p44"/>
          <p:cNvSpPr txBox="1">
            <a:spLocks noGrp="1"/>
          </p:cNvSpPr>
          <p:nvPr>
            <p:ph type="body" idx="14"/>
          </p:nvPr>
        </p:nvSpPr>
        <p:spPr>
          <a:xfrm>
            <a:off x="7690789" y="3849315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r>
              <a:rPr lang="en-US" b="0"/>
              <a:t>Hosting Department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r>
              <a:rPr lang="en-US" b="0"/>
              <a:t>Responsibilities</a:t>
            </a:r>
            <a:endParaRPr b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endParaRPr/>
          </a:p>
        </p:txBody>
      </p:sp>
      <p:pic>
        <p:nvPicPr>
          <p:cNvPr id="416" name="Google Shape;416;p44" descr="A close up of a sign&#10;&#10;Description automatically generated"/>
          <p:cNvPicPr preferRelativeResize="0">
            <a:picLocks noGrp="1"/>
          </p:cNvPicPr>
          <p:nvPr>
            <p:ph type="pic" idx="16"/>
          </p:nvPr>
        </p:nvPicPr>
        <p:blipFill rotWithShape="1">
          <a:blip r:embed="rId3">
            <a:alphaModFix/>
          </a:blip>
          <a:srcRect t="-10339" b="-10338"/>
          <a:stretch/>
        </p:blipFill>
        <p:spPr>
          <a:xfrm>
            <a:off x="9321800" y="6167120"/>
            <a:ext cx="2743200" cy="56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4" descr="A picture containing food, mirror, side, person&#10;&#10;Description automatically generated"/>
          <p:cNvPicPr preferRelativeResize="0">
            <a:picLocks noGrp="1"/>
          </p:cNvPicPr>
          <p:nvPr>
            <p:ph type="pic" idx="17"/>
          </p:nvPr>
        </p:nvPicPr>
        <p:blipFill rotWithShape="1">
          <a:blip r:embed="rId4">
            <a:alphaModFix/>
          </a:blip>
          <a:srcRect t="2113" b="2113"/>
          <a:stretch/>
        </p:blipFill>
        <p:spPr>
          <a:xfrm>
            <a:off x="1126490" y="177443"/>
            <a:ext cx="1765619" cy="1690688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418" name="Google Shape;418;p44"/>
          <p:cNvCxnSpPr/>
          <p:nvPr/>
        </p:nvCxnSpPr>
        <p:spPr>
          <a:xfrm>
            <a:off x="1396040" y="3169062"/>
            <a:ext cx="4158600" cy="0"/>
          </a:xfrm>
          <a:prstGeom prst="straightConnector1">
            <a:avLst/>
          </a:prstGeom>
          <a:noFill/>
          <a:ln w="31750" cap="flat" cmpd="sng">
            <a:solidFill>
              <a:srgbClr val="3B23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9" name="Google Shape;419;p44"/>
          <p:cNvCxnSpPr/>
          <p:nvPr/>
        </p:nvCxnSpPr>
        <p:spPr>
          <a:xfrm>
            <a:off x="6577640" y="3169062"/>
            <a:ext cx="4158600" cy="0"/>
          </a:xfrm>
          <a:prstGeom prst="straightConnector1">
            <a:avLst/>
          </a:prstGeom>
          <a:noFill/>
          <a:ln w="31750" cap="flat" cmpd="sng">
            <a:solidFill>
              <a:srgbClr val="3B23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0" name="Google Shape;420;p44"/>
          <p:cNvCxnSpPr/>
          <p:nvPr/>
        </p:nvCxnSpPr>
        <p:spPr>
          <a:xfrm>
            <a:off x="1396040" y="4615997"/>
            <a:ext cx="4158600" cy="0"/>
          </a:xfrm>
          <a:prstGeom prst="straightConnector1">
            <a:avLst/>
          </a:prstGeom>
          <a:noFill/>
          <a:ln w="31750" cap="flat" cmpd="sng">
            <a:solidFill>
              <a:srgbClr val="3B236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1" name="Google Shape;421;p44"/>
          <p:cNvCxnSpPr/>
          <p:nvPr/>
        </p:nvCxnSpPr>
        <p:spPr>
          <a:xfrm>
            <a:off x="6577640" y="4615997"/>
            <a:ext cx="4158600" cy="0"/>
          </a:xfrm>
          <a:prstGeom prst="straightConnector1">
            <a:avLst/>
          </a:prstGeom>
          <a:noFill/>
          <a:ln w="31750" cap="flat" cmpd="sng">
            <a:solidFill>
              <a:srgbClr val="3B23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2" name="Google Shape;422;p44"/>
          <p:cNvSpPr txBox="1">
            <a:spLocks noGrp="1"/>
          </p:cNvSpPr>
          <p:nvPr>
            <p:ph type="body" idx="5"/>
          </p:nvPr>
        </p:nvSpPr>
        <p:spPr>
          <a:xfrm>
            <a:off x="1258254" y="5302036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5400"/>
              <a:buNone/>
            </a:pPr>
            <a:r>
              <a:rPr lang="en-US"/>
              <a:t>03.</a:t>
            </a:r>
            <a:endParaRPr/>
          </a:p>
        </p:txBody>
      </p:sp>
      <p:sp>
        <p:nvSpPr>
          <p:cNvPr id="423" name="Google Shape;423;p44"/>
          <p:cNvSpPr txBox="1">
            <a:spLocks noGrp="1"/>
          </p:cNvSpPr>
          <p:nvPr>
            <p:ph type="body" idx="14"/>
          </p:nvPr>
        </p:nvSpPr>
        <p:spPr>
          <a:xfrm>
            <a:off x="2509189" y="5373315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r>
              <a:rPr lang="en-US" b="0"/>
              <a:t>Key Players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endParaRPr/>
          </a:p>
        </p:txBody>
      </p:sp>
      <p:cxnSp>
        <p:nvCxnSpPr>
          <p:cNvPr id="424" name="Google Shape;424;p44"/>
          <p:cNvCxnSpPr/>
          <p:nvPr/>
        </p:nvCxnSpPr>
        <p:spPr>
          <a:xfrm>
            <a:off x="1396040" y="6139997"/>
            <a:ext cx="4158600" cy="0"/>
          </a:xfrm>
          <a:prstGeom prst="straightConnector1">
            <a:avLst/>
          </a:prstGeom>
          <a:noFill/>
          <a:ln w="31750" cap="flat" cmpd="sng">
            <a:solidFill>
              <a:srgbClr val="3B23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5" name="Google Shape;425;p44"/>
          <p:cNvSpPr txBox="1">
            <a:spLocks noGrp="1"/>
          </p:cNvSpPr>
          <p:nvPr>
            <p:ph type="body" idx="5"/>
          </p:nvPr>
        </p:nvSpPr>
        <p:spPr>
          <a:xfrm>
            <a:off x="6439854" y="5194611"/>
            <a:ext cx="12510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ct val="100000"/>
              <a:buNone/>
            </a:pPr>
            <a:r>
              <a:rPr lang="en-US"/>
              <a:t>06.</a:t>
            </a:r>
            <a:endParaRPr/>
          </a:p>
        </p:txBody>
      </p:sp>
      <p:sp>
        <p:nvSpPr>
          <p:cNvPr id="426" name="Google Shape;426;p44"/>
          <p:cNvSpPr txBox="1">
            <a:spLocks noGrp="1"/>
          </p:cNvSpPr>
          <p:nvPr>
            <p:ph type="body" idx="14"/>
          </p:nvPr>
        </p:nvSpPr>
        <p:spPr>
          <a:xfrm>
            <a:off x="7690789" y="5265890"/>
            <a:ext cx="34272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r>
              <a:rPr lang="en-US" b="0"/>
              <a:t>OISS Responsibilities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endParaRPr b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60"/>
              </a:buClr>
              <a:buSzPts val="2200"/>
              <a:buNone/>
            </a:pPr>
            <a:endParaRPr/>
          </a:p>
        </p:txBody>
      </p:sp>
      <p:cxnSp>
        <p:nvCxnSpPr>
          <p:cNvPr id="427" name="Google Shape;427;p44"/>
          <p:cNvCxnSpPr/>
          <p:nvPr/>
        </p:nvCxnSpPr>
        <p:spPr>
          <a:xfrm>
            <a:off x="6577640" y="6032572"/>
            <a:ext cx="4158600" cy="0"/>
          </a:xfrm>
          <a:prstGeom prst="straightConnector1">
            <a:avLst/>
          </a:prstGeom>
          <a:noFill/>
          <a:ln w="31750" cap="flat" cmpd="sng">
            <a:solidFill>
              <a:srgbClr val="3B236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45" descr="A house with a mountain in the background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245" b="5245"/>
          <a:stretch/>
        </p:blipFill>
        <p:spPr>
          <a:xfrm>
            <a:off x="-114300" y="0"/>
            <a:ext cx="12306298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5"/>
          <p:cNvSpPr/>
          <p:nvPr/>
        </p:nvSpPr>
        <p:spPr>
          <a:xfrm>
            <a:off x="1428750" y="2242745"/>
            <a:ext cx="9334500" cy="7494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45"/>
          <p:cNvSpPr txBox="1">
            <a:spLocks noGrp="1"/>
          </p:cNvSpPr>
          <p:nvPr>
            <p:ph type="body" idx="1"/>
          </p:nvPr>
        </p:nvSpPr>
        <p:spPr>
          <a:xfrm>
            <a:off x="3038388" y="2358364"/>
            <a:ext cx="6115200" cy="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4300" b="0"/>
              <a:t>J1 Program Overview</a:t>
            </a:r>
            <a:endParaRPr sz="43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endParaRPr/>
          </a:p>
        </p:txBody>
      </p:sp>
      <p:sp>
        <p:nvSpPr>
          <p:cNvPr id="435" name="Google Shape;435;p45"/>
          <p:cNvSpPr txBox="1">
            <a:spLocks noGrp="1"/>
          </p:cNvSpPr>
          <p:nvPr>
            <p:ph type="body" idx="3"/>
          </p:nvPr>
        </p:nvSpPr>
        <p:spPr>
          <a:xfrm>
            <a:off x="2104675" y="2992150"/>
            <a:ext cx="8062500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The objective of the Exchange Visitor Program is to i</a:t>
            </a:r>
            <a:r>
              <a:rPr lang="en-US" b="1">
                <a:solidFill>
                  <a:schemeClr val="lt1"/>
                </a:solidFill>
              </a:rPr>
              <a:t>ncrease mutual understanding between the citizens of the U.S. and the Exchange Visitors’ countries</a:t>
            </a:r>
            <a:r>
              <a:rPr lang="en-US">
                <a:solidFill>
                  <a:schemeClr val="lt1"/>
                </a:solidFill>
              </a:rPr>
              <a:t> “by means of educational and cultural exchange.”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The exchange visitors coming to CLU may participate in </a:t>
            </a:r>
            <a:r>
              <a:rPr lang="en-US" b="1">
                <a:solidFill>
                  <a:schemeClr val="lt1"/>
                </a:solidFill>
              </a:rPr>
              <a:t>studies, research, or teaching.</a:t>
            </a:r>
            <a:endParaRPr b="1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All U.S. visitors holding J-1 visa status are referred to as </a:t>
            </a:r>
            <a:r>
              <a:rPr lang="en-US" b="1">
                <a:solidFill>
                  <a:schemeClr val="lt1"/>
                </a:solidFill>
              </a:rPr>
              <a:t>Exchange Visitors (EV).</a:t>
            </a:r>
            <a:endParaRPr b="1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>
                <a:solidFill>
                  <a:schemeClr val="lt1"/>
                </a:solidFill>
              </a:rPr>
              <a:t>J-1 has many categories.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36" name="Google Shape;436;p45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6722" y="5927053"/>
            <a:ext cx="3371825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6"/>
          <p:cNvSpPr txBox="1">
            <a:spLocks noGrp="1"/>
          </p:cNvSpPr>
          <p:nvPr>
            <p:ph type="body" idx="1"/>
          </p:nvPr>
        </p:nvSpPr>
        <p:spPr>
          <a:xfrm>
            <a:off x="838200" y="1575200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A visiting scholar may be invited as an EV in one of the following J-1 non-immigrant visa categories: </a:t>
            </a:r>
            <a:r>
              <a:rPr lang="en-US" sz="1800" i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**J1 VS cannot be fully remote**</a:t>
            </a:r>
            <a:endParaRPr sz="1800" i="1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2" name="Google Shape;442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3B236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J1 Visa Categories @ CLU</a:t>
            </a:r>
            <a:endParaRPr b="1"/>
          </a:p>
        </p:txBody>
      </p:sp>
      <p:graphicFrame>
        <p:nvGraphicFramePr>
          <p:cNvPr id="443" name="Google Shape;443;p46"/>
          <p:cNvGraphicFramePr/>
          <p:nvPr>
            <p:extLst>
              <p:ext uri="{D42A27DB-BD31-4B8C-83A1-F6EECF244321}">
                <p14:modId xmlns:p14="http://schemas.microsoft.com/office/powerpoint/2010/main" val="3007257285"/>
              </p:ext>
            </p:extLst>
          </p:nvPr>
        </p:nvGraphicFramePr>
        <p:xfrm>
          <a:off x="952500" y="2445450"/>
          <a:ext cx="10287000" cy="3779370"/>
        </p:xfrm>
        <a:graphic>
          <a:graphicData uri="http://schemas.openxmlformats.org/drawingml/2006/table">
            <a:tbl>
              <a:tblPr>
                <a:noFill/>
                <a:tableStyleId>{54AD3418-8FA2-44F1-8088-6DB1348C1D1F}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chemeClr val="lt1"/>
                          </a:solidFill>
                        </a:rPr>
                        <a:t>J1 Visa Category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351C7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chemeClr val="lt1"/>
                          </a:solidFill>
                        </a:rPr>
                        <a:t>Intent/Main Activity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351C7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chemeClr val="lt1"/>
                          </a:solidFill>
                        </a:rPr>
                        <a:t>Duration of Program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351C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285750" lvl="0" indent="-203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2360"/>
                        </a:buClr>
                        <a:buSzPts val="1400"/>
                        <a:buFont typeface="Montserrat"/>
                        <a:buAutoNum type="arabicPeriod"/>
                      </a:pPr>
                      <a:r>
                        <a:rPr lang="en-US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Professor</a:t>
                      </a:r>
                      <a:endParaRPr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14300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Primarily teaching and lecturing in their area of expertise</a:t>
                      </a:r>
                      <a:endParaRPr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Minimum 3 weeks</a:t>
                      </a:r>
                      <a:endParaRPr dirty="0"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Maximum 5 years</a:t>
                      </a:r>
                      <a:r>
                        <a:rPr lang="en-US" sz="1700" dirty="0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*</a:t>
                      </a:r>
                      <a:endParaRPr sz="1700" dirty="0"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 Research Scholar</a:t>
                      </a:r>
                      <a:endParaRPr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Primarily conducting research in their area of expertise</a:t>
                      </a:r>
                      <a:endParaRPr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dirty="0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Minimum 3 weeks</a:t>
                      </a:r>
                      <a:endParaRPr dirty="0"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dirty="0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Maximum 5 years</a:t>
                      </a:r>
                      <a:r>
                        <a:rPr lang="en-US" sz="1700" dirty="0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*</a:t>
                      </a:r>
                      <a:endParaRPr sz="1700" dirty="0"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3. Short-Term Scholar</a:t>
                      </a:r>
                      <a:endParaRPr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Engage in short-term activities related to their area of expertise e.g. guest lecture, observing, or training</a:t>
                      </a:r>
                      <a:endParaRPr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 minimum stay required</a:t>
                      </a:r>
                      <a:endParaRPr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Maximum stay 6 months</a:t>
                      </a:r>
                      <a:endParaRPr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4. Specialist</a:t>
                      </a:r>
                      <a:endParaRPr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Primarily consulting, observing or demonstrating specialized knowledge or skills in which they are experts</a:t>
                      </a:r>
                      <a:endParaRPr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dirty="0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Minimum 3 weeks</a:t>
                      </a:r>
                      <a:endParaRPr dirty="0"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dirty="0">
                          <a:solidFill>
                            <a:srgbClr val="3B236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Maximum 1 year</a:t>
                      </a:r>
                      <a:endParaRPr dirty="0">
                        <a:solidFill>
                          <a:srgbClr val="3B236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51C75"/>
                </a:solidFill>
                <a:latin typeface="Montserrat"/>
                <a:ea typeface="Montserrat"/>
                <a:cs typeface="Montserrat"/>
                <a:sym typeface="Montserrat"/>
              </a:rPr>
              <a:t>@ CLU</a:t>
            </a:r>
            <a:endParaRPr>
              <a:solidFill>
                <a:srgbClr val="351C7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9" name="Google Shape;449;p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Sponsoring Department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OISS</a:t>
            </a:r>
            <a:endParaRPr sz="2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Provost’s Office and HR</a:t>
            </a:r>
            <a:endParaRPr sz="2400" b="1"/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/>
          </p:nvPr>
        </p:nvSpPr>
        <p:spPr>
          <a:xfrm>
            <a:off x="839800" y="365125"/>
            <a:ext cx="10515600" cy="75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4000" b="1">
                <a:solidFill>
                  <a:srgbClr val="3B236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Key Players</a:t>
            </a:r>
            <a:endParaRPr sz="4000" b="1">
              <a:solidFill>
                <a:srgbClr val="3B236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51" name="Google Shape;451;p4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51C75"/>
                </a:solidFill>
                <a:latin typeface="Montserrat"/>
                <a:ea typeface="Montserrat"/>
                <a:cs typeface="Montserrat"/>
                <a:sym typeface="Montserrat"/>
              </a:rPr>
              <a:t>External</a:t>
            </a:r>
            <a:endParaRPr>
              <a:solidFill>
                <a:srgbClr val="351C7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2" name="Google Shape;452;p4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Department of State (DoS)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Department of Homeland Security (DHS)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	</a:t>
            </a:r>
            <a:endParaRPr/>
          </a:p>
        </p:txBody>
      </p:sp>
      <p:pic>
        <p:nvPicPr>
          <p:cNvPr id="453" name="Google Shape;45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1461" y="5691402"/>
            <a:ext cx="3971585" cy="7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2151" y="4701625"/>
            <a:ext cx="1726875" cy="167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6675" y="4278825"/>
            <a:ext cx="4021125" cy="10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60010" y="4278815"/>
            <a:ext cx="2201747" cy="2061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8"/>
          <p:cNvSpPr/>
          <p:nvPr/>
        </p:nvSpPr>
        <p:spPr>
          <a:xfrm>
            <a:off x="6902375" y="4213100"/>
            <a:ext cx="4635300" cy="2336700"/>
          </a:xfrm>
          <a:prstGeom prst="chevron">
            <a:avLst>
              <a:gd name="adj" fmla="val 50000"/>
            </a:avLst>
          </a:prstGeom>
          <a:solidFill>
            <a:srgbClr val="674EA7"/>
          </a:solidFill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462" name="Google Shape;462;p48"/>
          <p:cNvSpPr/>
          <p:nvPr/>
        </p:nvSpPr>
        <p:spPr>
          <a:xfrm>
            <a:off x="3482825" y="4213100"/>
            <a:ext cx="4160400" cy="2336700"/>
          </a:xfrm>
          <a:prstGeom prst="chevron">
            <a:avLst>
              <a:gd name="adj" fmla="val 50000"/>
            </a:avLst>
          </a:prstGeom>
          <a:solidFill>
            <a:srgbClr val="351C75"/>
          </a:solidFill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463" name="Google Shape;463;p48"/>
          <p:cNvSpPr/>
          <p:nvPr/>
        </p:nvSpPr>
        <p:spPr>
          <a:xfrm>
            <a:off x="633250" y="4219075"/>
            <a:ext cx="3628500" cy="2336700"/>
          </a:xfrm>
          <a:prstGeom prst="homePlate">
            <a:avLst>
              <a:gd name="adj" fmla="val 50000"/>
            </a:avLst>
          </a:prstGeom>
          <a:solidFill>
            <a:srgbClr val="20124D"/>
          </a:solidFill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464" name="Google Shape;464;p48"/>
          <p:cNvSpPr/>
          <p:nvPr/>
        </p:nvSpPr>
        <p:spPr>
          <a:xfrm>
            <a:off x="928799" y="223575"/>
            <a:ext cx="10334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B236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HOW DOES THE PROCESS WORK?</a:t>
            </a:r>
            <a:endParaRPr/>
          </a:p>
        </p:txBody>
      </p:sp>
      <p:sp>
        <p:nvSpPr>
          <p:cNvPr id="465" name="Google Shape;465;p48"/>
          <p:cNvSpPr/>
          <p:nvPr/>
        </p:nvSpPr>
        <p:spPr>
          <a:xfrm>
            <a:off x="633250" y="1628275"/>
            <a:ext cx="3628500" cy="2336700"/>
          </a:xfrm>
          <a:prstGeom prst="homePlate">
            <a:avLst>
              <a:gd name="adj" fmla="val 50000"/>
            </a:avLst>
          </a:prstGeom>
          <a:solidFill>
            <a:srgbClr val="20124D"/>
          </a:solidFill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466" name="Google Shape;466;p48"/>
          <p:cNvSpPr/>
          <p:nvPr/>
        </p:nvSpPr>
        <p:spPr>
          <a:xfrm>
            <a:off x="3482825" y="1622300"/>
            <a:ext cx="4160400" cy="2336700"/>
          </a:xfrm>
          <a:prstGeom prst="chevron">
            <a:avLst>
              <a:gd name="adj" fmla="val 50000"/>
            </a:avLst>
          </a:prstGeom>
          <a:solidFill>
            <a:srgbClr val="351C75"/>
          </a:solidFill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467" name="Google Shape;467;p48"/>
          <p:cNvSpPr/>
          <p:nvPr/>
        </p:nvSpPr>
        <p:spPr>
          <a:xfrm>
            <a:off x="6902375" y="1622300"/>
            <a:ext cx="4635300" cy="2342700"/>
          </a:xfrm>
          <a:prstGeom prst="chevron">
            <a:avLst>
              <a:gd name="adj" fmla="val 50000"/>
            </a:avLst>
          </a:prstGeom>
          <a:solidFill>
            <a:srgbClr val="674EA7"/>
          </a:solidFill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468" name="Google Shape;468;p48"/>
          <p:cNvSpPr txBox="1"/>
          <p:nvPr/>
        </p:nvSpPr>
        <p:spPr>
          <a:xfrm>
            <a:off x="832750" y="1716888"/>
            <a:ext cx="25713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Sponsoring Department (SD) submits the </a:t>
            </a:r>
            <a:r>
              <a:rPr lang="en-US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Intent to Petition for a VS 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 approval by the academic Chair/Dean and sign-off/approval by the Provost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9" name="Google Shape;469;p48"/>
          <p:cNvSpPr txBox="1"/>
          <p:nvPr/>
        </p:nvSpPr>
        <p:spPr>
          <a:xfrm>
            <a:off x="8175425" y="1831175"/>
            <a:ext cx="20892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3. The VS collaborates with the SD to gather information and submits the </a:t>
            </a:r>
            <a:r>
              <a:rPr lang="en-US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J1 Sponsorship Request Form</a:t>
            </a:r>
            <a:endParaRPr sz="16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0" name="Google Shape;470;p48"/>
          <p:cNvSpPr txBox="1"/>
          <p:nvPr/>
        </p:nvSpPr>
        <p:spPr>
          <a:xfrm>
            <a:off x="4656550" y="1929425"/>
            <a:ext cx="2667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 SD 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Obtains the </a:t>
            </a:r>
            <a:r>
              <a:rPr lang="en-US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Certification of the Export Control Review 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begins the sponsorship request process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1" name="Google Shape;471;p48"/>
          <p:cNvSpPr txBox="1"/>
          <p:nvPr/>
        </p:nvSpPr>
        <p:spPr>
          <a:xfrm>
            <a:off x="832750" y="4550300"/>
            <a:ext cx="25713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4. 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After ALL the required documentation has been received, OISS issues a </a:t>
            </a:r>
            <a:r>
              <a:rPr lang="en-US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DS-2019 form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within </a:t>
            </a:r>
            <a:r>
              <a:rPr lang="en-US" sz="1600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 business days</a:t>
            </a:r>
            <a:endParaRPr sz="1600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2" name="Google Shape;472;p48"/>
          <p:cNvSpPr txBox="1"/>
          <p:nvPr/>
        </p:nvSpPr>
        <p:spPr>
          <a:xfrm>
            <a:off x="4785275" y="4919750"/>
            <a:ext cx="2117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5. 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Pre-arrival and Arrival information provided by OISS 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3" name="Google Shape;473;p48"/>
          <p:cNvSpPr txBox="1"/>
          <p:nvPr/>
        </p:nvSpPr>
        <p:spPr>
          <a:xfrm>
            <a:off x="8105100" y="4409425"/>
            <a:ext cx="26676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6. 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OISS </a:t>
            </a:r>
            <a:r>
              <a:rPr lang="en-US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Validates VS’s J1 status 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after the VS attends the</a:t>
            </a:r>
            <a:r>
              <a:rPr lang="en-US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OISS check-in and orientation. </a:t>
            </a:r>
            <a:r>
              <a:rPr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Then,  VS begins activities at Cal Lutheran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4" name="Google Shape;474;p48"/>
          <p:cNvSpPr txBox="1"/>
          <p:nvPr/>
        </p:nvSpPr>
        <p:spPr>
          <a:xfrm>
            <a:off x="540475" y="896175"/>
            <a:ext cx="1120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Bringing a J1 Visiting Scholar to Cal Lutheran: </a:t>
            </a:r>
            <a:endParaRPr sz="1800" i="1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9"/>
          <p:cNvSpPr txBox="1"/>
          <p:nvPr/>
        </p:nvSpPr>
        <p:spPr>
          <a:xfrm>
            <a:off x="363625" y="870300"/>
            <a:ext cx="11631000" cy="54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000"/>
              <a:buFont typeface="Montserrat"/>
              <a:buAutoNum type="arabicPeriod"/>
            </a:pPr>
            <a:r>
              <a:rPr lang="en-US" sz="20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Screening and selecting qualified visiting scholar</a:t>
            </a:r>
            <a:r>
              <a:rPr lang="en-US" sz="20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 to carry out exchange initiatives;</a:t>
            </a:r>
            <a:endParaRPr sz="2000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000"/>
              <a:buFont typeface="Montserrat"/>
              <a:buAutoNum type="arabicPeriod"/>
            </a:pPr>
            <a:r>
              <a:rPr lang="en-US" sz="20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Submitting the </a:t>
            </a:r>
            <a:r>
              <a:rPr lang="en-US" sz="20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Intent to Petition for a VS</a:t>
            </a:r>
            <a:r>
              <a:rPr lang="en-US" sz="20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 for review and approval by the Provost.</a:t>
            </a:r>
            <a:endParaRPr sz="2000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000"/>
              <a:buFont typeface="Montserrat"/>
              <a:buAutoNum type="arabicPeriod"/>
            </a:pPr>
            <a:r>
              <a:rPr lang="en-US" sz="20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Verifying </a:t>
            </a:r>
            <a:r>
              <a:rPr lang="en-US" sz="20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that the visiting scholar is </a:t>
            </a:r>
            <a:r>
              <a:rPr lang="en-US" sz="20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proficient in the English language</a:t>
            </a:r>
            <a:endParaRPr sz="2000" b="1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000"/>
              <a:buFont typeface="Montserrat"/>
              <a:buAutoNum type="arabicPeriod"/>
            </a:pPr>
            <a:r>
              <a:rPr lang="en-US" sz="20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Ensuring that the exchange visitor has the appropriate insurance</a:t>
            </a:r>
            <a:r>
              <a:rPr lang="en-US" sz="20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 per the government regulations;</a:t>
            </a:r>
            <a:endParaRPr sz="2000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000"/>
              <a:buFont typeface="Montserrat"/>
              <a:buAutoNum type="arabicPeriod"/>
            </a:pPr>
            <a:r>
              <a:rPr lang="en-US" sz="20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Submitting the Sponsorship Request Form</a:t>
            </a:r>
            <a:r>
              <a:rPr lang="en-US" sz="20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 to OISS at least 5 months prior to the visitor planned arrival date;</a:t>
            </a:r>
            <a:endParaRPr sz="2000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000"/>
              <a:buFont typeface="Montserrat"/>
              <a:buAutoNum type="arabicPeriod"/>
            </a:pPr>
            <a:r>
              <a:rPr lang="en-US" sz="20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Monitoring the visitor throughout the stay </a:t>
            </a:r>
            <a:r>
              <a:rPr lang="en-US" sz="20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and reporting any issues or changes to OISS;</a:t>
            </a:r>
            <a:endParaRPr sz="2000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000"/>
              <a:buFont typeface="Montserrat"/>
              <a:buAutoNum type="arabicPeriod"/>
            </a:pPr>
            <a:r>
              <a:rPr lang="en-US" sz="20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Ensure that the visiting scholar is successfully carrying out the responsibilities</a:t>
            </a:r>
            <a:r>
              <a:rPr lang="en-US" sz="20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 for which entry to the United States was granted; </a:t>
            </a:r>
            <a:endParaRPr sz="2000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000"/>
              <a:buFont typeface="Montserrat"/>
              <a:buAutoNum type="arabicPeriod"/>
            </a:pPr>
            <a:r>
              <a:rPr lang="en-US" sz="20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Reporting to OISS all of the cultural exchange experiences and activities </a:t>
            </a:r>
            <a:r>
              <a:rPr lang="en-US" sz="20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in which the visitor participated;</a:t>
            </a:r>
            <a:endParaRPr sz="2000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000"/>
              <a:buFont typeface="Montserrat"/>
              <a:buAutoNum type="arabicPeriod"/>
            </a:pPr>
            <a:r>
              <a:rPr lang="en-US" sz="20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Ensure that the exchange visitor has sufficient finances </a:t>
            </a:r>
            <a:r>
              <a:rPr lang="en-US" sz="20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to participate in the program and to support their spouse and dependents, if any.</a:t>
            </a:r>
            <a:endParaRPr sz="2000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000"/>
              <a:buFont typeface="Montserrat"/>
              <a:buAutoNum type="arabicPeriod"/>
            </a:pPr>
            <a:r>
              <a:rPr lang="en-US" sz="20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Makes arrangements for office/research space</a:t>
            </a:r>
            <a:r>
              <a:rPr lang="en-US" sz="20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 ON-CAMPUS for the exchange visitor activities IN-PERSON, and</a:t>
            </a:r>
            <a:endParaRPr sz="2000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60"/>
              </a:buClr>
              <a:buSzPts val="2000"/>
              <a:buFont typeface="Montserrat"/>
              <a:buAutoNum type="arabicPeriod"/>
            </a:pPr>
            <a:r>
              <a:rPr lang="en-US" sz="20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Upon the visiting scholar’s arrival, </a:t>
            </a:r>
            <a:r>
              <a:rPr lang="en-US" sz="20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ensure that the visiting scholar attends the mandatory check-in at OISS</a:t>
            </a:r>
            <a:r>
              <a:rPr lang="en-US" sz="20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en-US" sz="2000" b="1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orientation</a:t>
            </a:r>
            <a:r>
              <a:rPr lang="en-US" sz="2000">
                <a:solidFill>
                  <a:srgbClr val="3B2360"/>
                </a:solidFill>
                <a:latin typeface="Montserrat"/>
                <a:ea typeface="Montserrat"/>
                <a:cs typeface="Montserrat"/>
                <a:sym typeface="Montserrat"/>
              </a:rPr>
              <a:t> to the University.</a:t>
            </a:r>
            <a:endParaRPr sz="2000">
              <a:solidFill>
                <a:srgbClr val="3B23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0" name="Google Shape;480;p49"/>
          <p:cNvSpPr txBox="1"/>
          <p:nvPr/>
        </p:nvSpPr>
        <p:spPr>
          <a:xfrm>
            <a:off x="407575" y="76200"/>
            <a:ext cx="112299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3B236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Hosting Department Responsibilities</a:t>
            </a:r>
            <a:endParaRPr sz="4400" b="1">
              <a:solidFill>
                <a:srgbClr val="3B236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50" descr="The roof of a building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7737" r="17737"/>
          <a:stretch/>
        </p:blipFill>
        <p:spPr>
          <a:xfrm>
            <a:off x="6096000" y="431321"/>
            <a:ext cx="5739441" cy="61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0"/>
          <p:cNvSpPr/>
          <p:nvPr/>
        </p:nvSpPr>
        <p:spPr>
          <a:xfrm>
            <a:off x="370703" y="431321"/>
            <a:ext cx="5832300" cy="61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50"/>
          <p:cNvSpPr txBox="1">
            <a:spLocks noGrp="1"/>
          </p:cNvSpPr>
          <p:nvPr>
            <p:ph type="body" idx="1"/>
          </p:nvPr>
        </p:nvSpPr>
        <p:spPr>
          <a:xfrm>
            <a:off x="472800" y="603775"/>
            <a:ext cx="5437200" cy="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B235F"/>
              </a:buClr>
              <a:buSzPts val="4400"/>
              <a:buNone/>
            </a:pPr>
            <a:r>
              <a:rPr lang="en-US" sz="3600">
                <a:solidFill>
                  <a:srgbClr val="3B235F"/>
                </a:solidFill>
              </a:rPr>
              <a:t>OISS Responsibilities</a:t>
            </a:r>
            <a:endParaRPr sz="3600"/>
          </a:p>
        </p:txBody>
      </p:sp>
      <p:pic>
        <p:nvPicPr>
          <p:cNvPr id="488" name="Google Shape;488;p50" descr="A picture containing sitting&#10;&#10;Description automatically generated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t="-10341" b="-10329"/>
          <a:stretch/>
        </p:blipFill>
        <p:spPr>
          <a:xfrm>
            <a:off x="8965721" y="5862164"/>
            <a:ext cx="2743199" cy="56451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50"/>
          <p:cNvSpPr/>
          <p:nvPr/>
        </p:nvSpPr>
        <p:spPr>
          <a:xfrm rot="-801220">
            <a:off x="6189953" y="-326140"/>
            <a:ext cx="861184" cy="78549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50"/>
          <p:cNvSpPr/>
          <p:nvPr/>
        </p:nvSpPr>
        <p:spPr>
          <a:xfrm>
            <a:off x="6171061" y="2782460"/>
            <a:ext cx="1083300" cy="37689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50"/>
          <p:cNvSpPr/>
          <p:nvPr/>
        </p:nvSpPr>
        <p:spPr>
          <a:xfrm>
            <a:off x="6096000" y="0"/>
            <a:ext cx="1126200" cy="43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50"/>
          <p:cNvSpPr txBox="1"/>
          <p:nvPr/>
        </p:nvSpPr>
        <p:spPr>
          <a:xfrm>
            <a:off x="765875" y="1373175"/>
            <a:ext cx="5437200" cy="50535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rPr>
              <a:t>The OISS is responsible for the </a:t>
            </a:r>
            <a:r>
              <a:rPr lang="en-US" sz="1800" b="1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rPr>
              <a:t>immigration processes </a:t>
            </a:r>
            <a:r>
              <a:rPr lang="en-US" sz="1800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rPr>
              <a:t>that brought the scholar to the United States as well as </a:t>
            </a:r>
            <a:r>
              <a:rPr lang="en-US" sz="1800" b="1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rPr>
              <a:t>maintaining the scholar's immigration status record </a:t>
            </a:r>
            <a:r>
              <a:rPr lang="en-US" sz="1800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rPr>
              <a:t>current while they are at Cal Lutheran. </a:t>
            </a:r>
            <a:endParaRPr sz="1800">
              <a:solidFill>
                <a:srgbClr val="3B23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1800"/>
              <a:buFont typeface="Montserrat"/>
              <a:buAutoNum type="alphaUcPeriod"/>
            </a:pPr>
            <a:r>
              <a:rPr lang="en-US" sz="1800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rPr>
              <a:t>OISS </a:t>
            </a:r>
            <a:r>
              <a:rPr lang="en-US" sz="1800" b="1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rPr>
              <a:t>validates the J1 status</a:t>
            </a:r>
            <a:r>
              <a:rPr lang="en-US" sz="1800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rPr>
              <a:t> record in SEVIS</a:t>
            </a:r>
            <a:endParaRPr sz="1800">
              <a:solidFill>
                <a:srgbClr val="3B23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1800"/>
              <a:buFont typeface="Montserrat"/>
              <a:buAutoNum type="alphaUcPeriod"/>
            </a:pPr>
            <a:r>
              <a:rPr lang="en-US" sz="1800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rPr>
              <a:t>Prepare the </a:t>
            </a:r>
            <a:r>
              <a:rPr lang="en-US" sz="1800" b="1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rPr>
              <a:t>OISS orientation session</a:t>
            </a:r>
            <a:r>
              <a:rPr lang="en-US" sz="1800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rPr>
              <a:t> to talk about their responsibilities of maintaining their J1 status in good standing</a:t>
            </a:r>
            <a:endParaRPr sz="1800">
              <a:solidFill>
                <a:srgbClr val="3B23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1800"/>
              <a:buFont typeface="Montserrat"/>
              <a:buAutoNum type="alphaUcPeriod"/>
            </a:pPr>
            <a:r>
              <a:rPr lang="en-US" sz="1800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rPr>
              <a:t>OISS can provide information on </a:t>
            </a:r>
            <a:r>
              <a:rPr lang="en-US" sz="1800" b="1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rPr>
              <a:t>short-term housing, securing a bank account, driver’s license as well as general information for the scholar and dependents</a:t>
            </a:r>
            <a:endParaRPr sz="1800" b="1">
              <a:solidFill>
                <a:srgbClr val="3B23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235F"/>
              </a:buClr>
              <a:buSzPts val="1800"/>
              <a:buFont typeface="Montserrat"/>
              <a:buAutoNum type="alphaUcPeriod"/>
            </a:pPr>
            <a:r>
              <a:rPr lang="en-US" sz="1800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rPr>
              <a:t>OISS will work with the scholar on any </a:t>
            </a:r>
            <a:r>
              <a:rPr lang="en-US" sz="1800" b="1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rPr>
              <a:t>immigration process or question they may have during their stay</a:t>
            </a:r>
            <a:r>
              <a:rPr lang="en-US" sz="1800">
                <a:solidFill>
                  <a:srgbClr val="3B235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800">
              <a:solidFill>
                <a:srgbClr val="3B23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1" descr="A house with a mountain in the background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245" b="5245"/>
          <a:stretch/>
        </p:blipFill>
        <p:spPr>
          <a:xfrm>
            <a:off x="-114300" y="0"/>
            <a:ext cx="12306298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1"/>
          <p:cNvSpPr/>
          <p:nvPr/>
        </p:nvSpPr>
        <p:spPr>
          <a:xfrm>
            <a:off x="1428750" y="2242745"/>
            <a:ext cx="9334500" cy="749400"/>
          </a:xfrm>
          <a:prstGeom prst="rect">
            <a:avLst/>
          </a:prstGeom>
          <a:solidFill>
            <a:srgbClr val="3B23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51"/>
          <p:cNvSpPr txBox="1">
            <a:spLocks noGrp="1"/>
          </p:cNvSpPr>
          <p:nvPr>
            <p:ph type="body" idx="1"/>
          </p:nvPr>
        </p:nvSpPr>
        <p:spPr>
          <a:xfrm>
            <a:off x="2082600" y="2407300"/>
            <a:ext cx="79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4200" b="0"/>
              <a:t>Thank you!</a:t>
            </a:r>
            <a:endParaRPr sz="4200" b="0"/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4200" b="0"/>
              <a:t>Questions?</a:t>
            </a:r>
            <a:endParaRPr sz="4200" b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endParaRPr sz="4200"/>
          </a:p>
        </p:txBody>
      </p:sp>
      <p:sp>
        <p:nvSpPr>
          <p:cNvPr id="500" name="Google Shape;500;p51"/>
          <p:cNvSpPr txBox="1">
            <a:spLocks noGrp="1"/>
          </p:cNvSpPr>
          <p:nvPr>
            <p:ph type="body" idx="3"/>
          </p:nvPr>
        </p:nvSpPr>
        <p:spPr>
          <a:xfrm>
            <a:off x="2533500" y="3977500"/>
            <a:ext cx="71250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700">
                <a:solidFill>
                  <a:schemeClr val="lt1"/>
                </a:solidFill>
              </a:rPr>
              <a:t>Please reach out to Dr. Patricia Aguirre at </a:t>
            </a:r>
            <a:endParaRPr sz="17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700" u="sng">
                <a:solidFill>
                  <a:schemeClr val="hlink"/>
                </a:solidFill>
                <a:hlinkClick r:id="rId4"/>
              </a:rPr>
              <a:t>paguirre@callutheran.edu</a:t>
            </a:r>
            <a:r>
              <a:rPr lang="en-US" sz="1700">
                <a:solidFill>
                  <a:schemeClr val="lt1"/>
                </a:solidFill>
              </a:rPr>
              <a:t> and </a:t>
            </a:r>
            <a:r>
              <a:rPr lang="en-US" sz="1700" u="sng">
                <a:solidFill>
                  <a:schemeClr val="hlink"/>
                </a:solidFill>
                <a:hlinkClick r:id="rId5"/>
              </a:rPr>
              <a:t>international@callutheran.edu</a:t>
            </a:r>
            <a:r>
              <a:rPr lang="en-US" sz="1700">
                <a:solidFill>
                  <a:schemeClr val="lt1"/>
                </a:solidFill>
              </a:rPr>
              <a:t>, for any questions. You may also call her at extension 3951.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501" name="Google Shape;501;p51" descr="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66722" y="5927053"/>
            <a:ext cx="3371825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1239</Words>
  <Application>Microsoft Office PowerPoint</Application>
  <PresentationFormat>Widescreen</PresentationFormat>
  <Paragraphs>109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Office Theme</vt:lpstr>
      <vt:lpstr>HOSTING A J-1 VISITING SCHOLAR WORKSHOP</vt:lpstr>
      <vt:lpstr>PRESENTATION OVERVIEW</vt:lpstr>
      <vt:lpstr>PowerPoint Presentation</vt:lpstr>
      <vt:lpstr>J1 Visa Categories @ CLU</vt:lpstr>
      <vt:lpstr>Key Players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HOSTING A J-1 VISITING SCHOLAR WORKSHOP</dc:title>
  <dc:creator>Aguirre, Patricia</dc:creator>
  <cp:lastModifiedBy>Aguirre, Patricia</cp:lastModifiedBy>
  <cp:revision>5</cp:revision>
  <dcterms:modified xsi:type="dcterms:W3CDTF">2024-03-27T17:04:32Z</dcterms:modified>
</cp:coreProperties>
</file>